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2.bin" ContentType="application/vnd.openxmlformats-officedocument.oleObject"/>
  <Override PartName="/ppt/notesSlides/notesSlide10.xml" ContentType="application/vnd.openxmlformats-officedocument.presentationml.notesSlide+xml"/>
  <Override PartName="/ppt/embeddings/oleObject13.bin" ContentType="application/vnd.openxmlformats-officedocument.oleObject"/>
  <Override PartName="/ppt/notesSlides/notesSlide11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2.xml" ContentType="application/vnd.openxmlformats-officedocument.presentationml.notesSlide+xml"/>
  <Override PartName="/ppt/embeddings/oleObject17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notesMasterIdLst>
    <p:notesMasterId r:id="rId37"/>
  </p:notesMasterIdLst>
  <p:sldIdLst>
    <p:sldId id="283" r:id="rId2"/>
    <p:sldId id="380" r:id="rId3"/>
    <p:sldId id="381" r:id="rId4"/>
    <p:sldId id="383" r:id="rId5"/>
    <p:sldId id="382" r:id="rId6"/>
    <p:sldId id="394" r:id="rId7"/>
    <p:sldId id="386" r:id="rId8"/>
    <p:sldId id="387" r:id="rId9"/>
    <p:sldId id="388" r:id="rId10"/>
    <p:sldId id="389" r:id="rId11"/>
    <p:sldId id="398" r:id="rId12"/>
    <p:sldId id="399" r:id="rId13"/>
    <p:sldId id="392" r:id="rId14"/>
    <p:sldId id="395" r:id="rId15"/>
    <p:sldId id="396" r:id="rId16"/>
    <p:sldId id="397" r:id="rId17"/>
    <p:sldId id="400" r:id="rId18"/>
    <p:sldId id="402" r:id="rId19"/>
    <p:sldId id="403" r:id="rId20"/>
    <p:sldId id="404" r:id="rId21"/>
    <p:sldId id="406" r:id="rId22"/>
    <p:sldId id="407" r:id="rId23"/>
    <p:sldId id="408" r:id="rId24"/>
    <p:sldId id="405" r:id="rId25"/>
    <p:sldId id="409" r:id="rId26"/>
    <p:sldId id="410" r:id="rId27"/>
    <p:sldId id="411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3" autoAdjust="0"/>
    <p:restoredTop sz="94775" autoAdjust="0"/>
  </p:normalViewPr>
  <p:slideViewPr>
    <p:cSldViewPr snapToGrid="0" snapToObjects="1">
      <p:cViewPr>
        <p:scale>
          <a:sx n="110" d="100"/>
          <a:sy n="110" d="100"/>
        </p:scale>
        <p:origin x="-8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C5A72-3060-0445-85DB-D406D4028E6C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0C27E-FD27-714C-A74C-955B64DE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44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0C27E-FD27-714C-A74C-955B64DEF6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GB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GB" smtClean="0"/>
              <a:t>Click to edit Master text styles</a:t>
            </a:r>
          </a:p>
          <a:p>
            <a:pPr lvl="1" eaLnBrk="1" latinLnBrk="0" hangingPunct="1"/>
            <a:r>
              <a:rPr lang="en-GB" smtClean="0"/>
              <a:t>Second level</a:t>
            </a:r>
          </a:p>
          <a:p>
            <a:pPr lvl="2" eaLnBrk="1" latinLnBrk="0" hangingPunct="1"/>
            <a:r>
              <a:rPr lang="en-GB" smtClean="0"/>
              <a:t>Third level</a:t>
            </a:r>
          </a:p>
          <a:p>
            <a:pPr lvl="3" eaLnBrk="1" latinLnBrk="0" hangingPunct="1"/>
            <a:r>
              <a:rPr lang="en-GB" smtClean="0"/>
              <a:t>Fourth level</a:t>
            </a:r>
          </a:p>
          <a:p>
            <a:pPr lvl="4" eaLnBrk="1" latinLnBrk="0" hangingPunct="1"/>
            <a:r>
              <a:rPr lang="en-GB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GB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GB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GB" smtClean="0"/>
              <a:t>Click to edit Master text styles</a:t>
            </a:r>
          </a:p>
          <a:p>
            <a:pPr lvl="1" eaLnBrk="1" latinLnBrk="0" hangingPunct="1"/>
            <a:r>
              <a:rPr kumimoji="0" lang="en-GB" smtClean="0"/>
              <a:t>Second level</a:t>
            </a:r>
          </a:p>
          <a:p>
            <a:pPr lvl="2" eaLnBrk="1" latinLnBrk="0" hangingPunct="1"/>
            <a:r>
              <a:rPr kumimoji="0" lang="en-GB" smtClean="0"/>
              <a:t>Third level</a:t>
            </a:r>
          </a:p>
          <a:p>
            <a:pPr lvl="3" eaLnBrk="1" latinLnBrk="0" hangingPunct="1"/>
            <a:r>
              <a:rPr kumimoji="0" lang="en-GB" smtClean="0"/>
              <a:t>Fourth level</a:t>
            </a:r>
          </a:p>
          <a:p>
            <a:pPr lvl="4" eaLnBrk="1" latinLnBrk="0" hangingPunct="1"/>
            <a:r>
              <a:rPr kumimoji="0" lang="en-GB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/>
              <a:pPr/>
              <a:t>11/12/16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F5CE407-6216-4202-80E4-A30DC2F709B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3.em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5.emf"/><Relationship Id="rId6" Type="http://schemas.openxmlformats.org/officeDocument/2006/relationships/image" Target="../media/image28.jp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3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emf"/><Relationship Id="rId12" Type="http://schemas.openxmlformats.org/officeDocument/2006/relationships/oleObject" Target="../embeddings/oleObject22.bin"/><Relationship Id="rId13" Type="http://schemas.openxmlformats.org/officeDocument/2006/relationships/image" Target="../media/image3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3.emf"/><Relationship Id="rId10" Type="http://schemas.openxmlformats.org/officeDocument/2006/relationships/oleObject" Target="../embeddings/oleObject21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oleObject" Target="../embeddings/oleObject1.bin"/><Relationship Id="rId10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399" y="1371600"/>
            <a:ext cx="8088489" cy="1828800"/>
          </a:xfrm>
        </p:spPr>
        <p:txBody>
          <a:bodyPr anchor="b" anchorCtr="0">
            <a:normAutofit/>
          </a:bodyPr>
          <a:lstStyle/>
          <a:p>
            <a:r>
              <a:rPr lang="en-US" sz="3600" dirty="0" smtClean="0">
                <a:cs typeface="Calibri"/>
              </a:rPr>
              <a:t>Biomolecular simulations with AMOEBA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84980"/>
            <a:ext cx="8088488" cy="2014384"/>
          </a:xfrm>
        </p:spPr>
        <p:txBody>
          <a:bodyPr>
            <a:normAutofit/>
          </a:bodyPr>
          <a:lstStyle/>
          <a:p>
            <a:r>
              <a:rPr lang="en-US" sz="1800" dirty="0" smtClean="0">
                <a:cs typeface="Calibri"/>
              </a:rPr>
              <a:t>Richard Bradshaw, Noor Mohamed &amp; Frank </a:t>
            </a:r>
            <a:r>
              <a:rPr lang="en-US" sz="1800" dirty="0" err="1" smtClean="0">
                <a:cs typeface="Calibri"/>
              </a:rPr>
              <a:t>Longford</a:t>
            </a:r>
            <a:endParaRPr lang="en-US" sz="1800" dirty="0" smtClean="0">
              <a:cs typeface="Calibri"/>
            </a:endParaRPr>
          </a:p>
          <a:p>
            <a:r>
              <a:rPr lang="en-US" sz="1800" dirty="0" smtClean="0">
                <a:cs typeface="Calibri"/>
              </a:rPr>
              <a:t>University of Southampton, 09-Dec-16</a:t>
            </a:r>
          </a:p>
          <a:p>
            <a:endParaRPr lang="en-US" sz="1800" dirty="0">
              <a:cs typeface="Calibri"/>
            </a:endParaRPr>
          </a:p>
          <a:p>
            <a:endParaRPr lang="en-US" sz="1800" dirty="0" smtClean="0">
              <a:cs typeface="Calibri"/>
            </a:endParaRPr>
          </a:p>
          <a:p>
            <a:r>
              <a:rPr lang="en-US" sz="1800" dirty="0" smtClean="0">
                <a:cs typeface="Calibri"/>
              </a:rPr>
              <a:t>Please log in and load up the website:</a:t>
            </a:r>
          </a:p>
          <a:p>
            <a:r>
              <a:rPr lang="en-US" sz="1800" b="1" dirty="0" smtClean="0">
                <a:cs typeface="Calibri"/>
              </a:rPr>
              <a:t>https://</a:t>
            </a:r>
            <a:r>
              <a:rPr lang="en-US" sz="1800" b="1" dirty="0" err="1" smtClean="0">
                <a:cs typeface="Calibri"/>
              </a:rPr>
              <a:t>sites.google.com</a:t>
            </a:r>
            <a:r>
              <a:rPr lang="en-US" sz="1800" b="1" dirty="0" smtClean="0">
                <a:cs typeface="Calibri"/>
              </a:rPr>
              <a:t>/site/</a:t>
            </a:r>
            <a:r>
              <a:rPr lang="en-US" sz="1800" b="1" dirty="0" err="1" smtClean="0">
                <a:cs typeface="Calibri"/>
              </a:rPr>
              <a:t>amoebaworkshop</a:t>
            </a:r>
            <a:endParaRPr lang="en-US" sz="1800" b="1" dirty="0"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124222"/>
            <a:ext cx="9143999" cy="733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C_university_southampton_cmy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223" y="6187458"/>
            <a:ext cx="2836332" cy="621387"/>
          </a:xfrm>
          <a:prstGeom prst="rect">
            <a:avLst/>
          </a:prstGeom>
        </p:spPr>
      </p:pic>
      <p:pic>
        <p:nvPicPr>
          <p:cNvPr id="6" name="Picture 5" descr="ccpbiosim_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6187458"/>
            <a:ext cx="1765300" cy="6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9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506798"/>
              </p:ext>
            </p:extLst>
          </p:nvPr>
        </p:nvGraphicFramePr>
        <p:xfrm>
          <a:off x="726072" y="1867652"/>
          <a:ext cx="7681782" cy="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8" name="Equation" r:id="rId3" imgW="3454400" imgH="254000" progId="Equation.3">
                  <p:embed/>
                </p:oleObj>
              </mc:Choice>
              <mc:Fallback>
                <p:oleObj name="Equation" r:id="rId3" imgW="3454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072" y="1867652"/>
                        <a:ext cx="7681782" cy="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277894" y="3336032"/>
            <a:ext cx="387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Halgren’s</a:t>
            </a:r>
            <a:r>
              <a:rPr lang="en-US" dirty="0" smtClean="0"/>
              <a:t> buffered 14-7 potential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55368" y="1867652"/>
            <a:ext cx="735287" cy="56540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216316" y="2553368"/>
            <a:ext cx="13368" cy="772332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47811"/>
              </p:ext>
            </p:extLst>
          </p:nvPr>
        </p:nvGraphicFramePr>
        <p:xfrm>
          <a:off x="3238751" y="3785685"/>
          <a:ext cx="5421312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9" name="Equation" r:id="rId5" imgW="2438400" imgH="508000" progId="Equation.3">
                  <p:embed/>
                </p:oleObj>
              </mc:Choice>
              <mc:Fallback>
                <p:oleObj name="Equation" r:id="rId5" imgW="24384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751" y="3785685"/>
                        <a:ext cx="5421312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The AMOEBA model</a:t>
            </a:r>
            <a:endParaRPr lang="en-US" sz="45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AMOEBA = </a:t>
            </a:r>
            <a:r>
              <a:rPr lang="en-US" u="sng" dirty="0" smtClean="0"/>
              <a:t>A</a:t>
            </a:r>
            <a:r>
              <a:rPr lang="en-US" dirty="0" smtClean="0"/>
              <a:t>tomic </a:t>
            </a:r>
            <a:r>
              <a:rPr lang="en-US" u="sng" dirty="0" err="1" smtClean="0"/>
              <a:t>M</a:t>
            </a:r>
            <a:r>
              <a:rPr lang="en-US" dirty="0" err="1" smtClean="0"/>
              <a:t>ultipole</a:t>
            </a:r>
            <a:r>
              <a:rPr lang="en-US" dirty="0" smtClean="0"/>
              <a:t> </a:t>
            </a:r>
            <a:r>
              <a:rPr lang="en-US" u="sng" dirty="0" err="1" smtClean="0"/>
              <a:t>O</a:t>
            </a:r>
            <a:r>
              <a:rPr lang="en-US" dirty="0" err="1" smtClean="0"/>
              <a:t>ptimised</a:t>
            </a:r>
            <a:r>
              <a:rPr lang="en-US" dirty="0" smtClean="0"/>
              <a:t> </a:t>
            </a:r>
            <a:r>
              <a:rPr lang="en-US" u="sng" dirty="0" smtClean="0"/>
              <a:t>E</a:t>
            </a:r>
            <a:r>
              <a:rPr lang="en-US" dirty="0" smtClean="0"/>
              <a:t>nergetics for </a:t>
            </a:r>
            <a:r>
              <a:rPr lang="en-US" u="sng" dirty="0" smtClean="0"/>
              <a:t>B</a:t>
            </a:r>
            <a:r>
              <a:rPr lang="en-US" dirty="0" smtClean="0"/>
              <a:t>iomolecular </a:t>
            </a:r>
            <a:r>
              <a:rPr lang="en-US" u="sng" dirty="0" smtClean="0"/>
              <a:t>A</a:t>
            </a:r>
            <a:r>
              <a:rPr lang="en-US" dirty="0" smtClean="0"/>
              <a:t>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4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nnard-jones_halgren1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09" y="1331715"/>
            <a:ext cx="6782468" cy="53062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The AMOEBA model</a:t>
            </a:r>
            <a:endParaRPr lang="en-US" sz="4500" dirty="0"/>
          </a:p>
        </p:txBody>
      </p:sp>
      <p:sp>
        <p:nvSpPr>
          <p:cNvPr id="2" name="Freeform 1"/>
          <p:cNvSpPr/>
          <p:nvPr/>
        </p:nvSpPr>
        <p:spPr>
          <a:xfrm>
            <a:off x="1281545" y="5334000"/>
            <a:ext cx="2401455" cy="761820"/>
          </a:xfrm>
          <a:custGeom>
            <a:avLst/>
            <a:gdLst>
              <a:gd name="connsiteX0" fmla="*/ 2401455 w 2401455"/>
              <a:gd name="connsiteY0" fmla="*/ 577273 h 761820"/>
              <a:gd name="connsiteX1" fmla="*/ 1327728 w 2401455"/>
              <a:gd name="connsiteY1" fmla="*/ 727364 h 761820"/>
              <a:gd name="connsiteX2" fmla="*/ 0 w 2401455"/>
              <a:gd name="connsiteY2" fmla="*/ 0 h 76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1455" h="761820">
                <a:moveTo>
                  <a:pt x="2401455" y="577273"/>
                </a:moveTo>
                <a:cubicBezTo>
                  <a:pt x="2064712" y="700424"/>
                  <a:pt x="1727970" y="823576"/>
                  <a:pt x="1327728" y="727364"/>
                </a:cubicBezTo>
                <a:cubicBezTo>
                  <a:pt x="927486" y="631152"/>
                  <a:pt x="0" y="0"/>
                  <a:pt x="0" y="0"/>
                </a:cubicBezTo>
              </a:path>
            </a:pathLst>
          </a:cu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-124406" y="4779964"/>
            <a:ext cx="18943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Similar profiles at </a:t>
            </a:r>
            <a:r>
              <a:rPr lang="en-GB" sz="1600" dirty="0" err="1" smtClean="0"/>
              <a:t>eqm</a:t>
            </a:r>
            <a:r>
              <a:rPr lang="en-GB" sz="1600" dirty="0" smtClean="0"/>
              <a:t>. distances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2758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97" y="1331715"/>
            <a:ext cx="6772691" cy="530621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The AMOEBA model</a:t>
            </a:r>
            <a:endParaRPr lang="en-US" sz="4500" dirty="0"/>
          </a:p>
        </p:txBody>
      </p:sp>
      <p:sp>
        <p:nvSpPr>
          <p:cNvPr id="2" name="Freeform 1"/>
          <p:cNvSpPr/>
          <p:nvPr/>
        </p:nvSpPr>
        <p:spPr>
          <a:xfrm>
            <a:off x="1062179" y="2782457"/>
            <a:ext cx="1760139" cy="2551545"/>
          </a:xfrm>
          <a:custGeom>
            <a:avLst/>
            <a:gdLst>
              <a:gd name="connsiteX0" fmla="*/ 1731818 w 1760139"/>
              <a:gd name="connsiteY0" fmla="*/ 2551545 h 2551545"/>
              <a:gd name="connsiteX1" fmla="*/ 1524000 w 1760139"/>
              <a:gd name="connsiteY1" fmla="*/ 531091 h 2551545"/>
              <a:gd name="connsiteX2" fmla="*/ 0 w 1760139"/>
              <a:gd name="connsiteY2" fmla="*/ 0 h 255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0139" h="2551545">
                <a:moveTo>
                  <a:pt x="1731818" y="2551545"/>
                </a:moveTo>
                <a:cubicBezTo>
                  <a:pt x="1772227" y="1753946"/>
                  <a:pt x="1812636" y="956348"/>
                  <a:pt x="1524000" y="531091"/>
                </a:cubicBezTo>
                <a:cubicBezTo>
                  <a:pt x="1235364" y="105834"/>
                  <a:pt x="0" y="0"/>
                  <a:pt x="0" y="0"/>
                </a:cubicBezTo>
              </a:path>
            </a:pathLst>
          </a:custGeom>
          <a:ln w="38100" cmpd="sng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 rot="20140943">
            <a:off x="-112856" y="2235922"/>
            <a:ext cx="18943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Softer repulsion at short distances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45639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563473"/>
              </p:ext>
            </p:extLst>
          </p:nvPr>
        </p:nvGraphicFramePr>
        <p:xfrm>
          <a:off x="726072" y="1867652"/>
          <a:ext cx="7681782" cy="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7" name="Equation" r:id="rId3" imgW="3454400" imgH="254000" progId="Equation.3">
                  <p:embed/>
                </p:oleObj>
              </mc:Choice>
              <mc:Fallback>
                <p:oleObj name="Equation" r:id="rId3" imgW="3454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072" y="1867652"/>
                        <a:ext cx="7681782" cy="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764420" y="1867652"/>
            <a:ext cx="1737919" cy="56540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545911" y="2439229"/>
            <a:ext cx="2006884" cy="431182"/>
          </a:xfrm>
          <a:custGeom>
            <a:avLst/>
            <a:gdLst>
              <a:gd name="connsiteX0" fmla="*/ 0 w 1147054"/>
              <a:gd name="connsiteY0" fmla="*/ 218473 h 274008"/>
              <a:gd name="connsiteX1" fmla="*/ 928568 w 1147054"/>
              <a:gd name="connsiteY1" fmla="*/ 259436 h 274008"/>
              <a:gd name="connsiteX2" fmla="*/ 1147054 w 1147054"/>
              <a:gd name="connsiteY2" fmla="*/ 0 h 274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7054" h="274008">
                <a:moveTo>
                  <a:pt x="0" y="218473"/>
                </a:moveTo>
                <a:cubicBezTo>
                  <a:pt x="368696" y="257160"/>
                  <a:pt x="737392" y="295848"/>
                  <a:pt x="928568" y="259436"/>
                </a:cubicBezTo>
                <a:cubicBezTo>
                  <a:pt x="1119744" y="223024"/>
                  <a:pt x="1147054" y="0"/>
                  <a:pt x="1147054" y="0"/>
                </a:cubicBezTo>
              </a:path>
            </a:pathLst>
          </a:custGeom>
          <a:ln w="38100" cmpd="sng">
            <a:solidFill>
              <a:schemeClr val="bg1">
                <a:lumMod val="10000"/>
              </a:schemeClr>
            </a:solidFill>
            <a:headEnd type="none"/>
            <a:tailEnd type="arrow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0228" y="2559486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Atomic </a:t>
            </a:r>
            <a:r>
              <a:rPr lang="en-GB" sz="1600" dirty="0" err="1" smtClean="0"/>
              <a:t>multipoles</a:t>
            </a:r>
            <a:r>
              <a:rPr lang="en-GB" sz="1600" dirty="0" smtClean="0"/>
              <a:t> + induced dipoles</a:t>
            </a:r>
            <a:endParaRPr lang="en-GB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The AMOEBA model</a:t>
            </a:r>
            <a:endParaRPr lang="en-US" sz="45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AMOEBA = </a:t>
            </a:r>
            <a:r>
              <a:rPr lang="en-US" u="sng" dirty="0" smtClean="0"/>
              <a:t>A</a:t>
            </a:r>
            <a:r>
              <a:rPr lang="en-US" dirty="0" smtClean="0"/>
              <a:t>tomic </a:t>
            </a:r>
            <a:r>
              <a:rPr lang="en-US" u="sng" dirty="0" err="1" smtClean="0"/>
              <a:t>M</a:t>
            </a:r>
            <a:r>
              <a:rPr lang="en-US" dirty="0" err="1" smtClean="0"/>
              <a:t>ultipole</a:t>
            </a:r>
            <a:r>
              <a:rPr lang="en-US" dirty="0" smtClean="0"/>
              <a:t> </a:t>
            </a:r>
            <a:r>
              <a:rPr lang="en-US" u="sng" dirty="0" err="1" smtClean="0"/>
              <a:t>O</a:t>
            </a:r>
            <a:r>
              <a:rPr lang="en-US" dirty="0" err="1" smtClean="0"/>
              <a:t>ptimised</a:t>
            </a:r>
            <a:r>
              <a:rPr lang="en-US" dirty="0" smtClean="0"/>
              <a:t> </a:t>
            </a:r>
            <a:r>
              <a:rPr lang="en-US" u="sng" dirty="0" smtClean="0"/>
              <a:t>E</a:t>
            </a:r>
            <a:r>
              <a:rPr lang="en-US" dirty="0" smtClean="0"/>
              <a:t>nergetics for </a:t>
            </a:r>
            <a:r>
              <a:rPr lang="en-US" u="sng" dirty="0" smtClean="0"/>
              <a:t>B</a:t>
            </a:r>
            <a:r>
              <a:rPr lang="en-US" dirty="0" smtClean="0"/>
              <a:t>iomolecular </a:t>
            </a:r>
            <a:r>
              <a:rPr lang="en-US" u="sng" dirty="0" smtClean="0"/>
              <a:t>A</a:t>
            </a:r>
            <a:r>
              <a:rPr lang="en-US" dirty="0" smtClean="0"/>
              <a:t>pplication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921121"/>
              </p:ext>
            </p:extLst>
          </p:nvPr>
        </p:nvGraphicFramePr>
        <p:xfrm>
          <a:off x="371475" y="3225800"/>
          <a:ext cx="3182938" cy="34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8" name="Equation" r:id="rId5" imgW="2806700" imgH="2997200" progId="Equation.3">
                  <p:embed/>
                </p:oleObj>
              </mc:Choice>
              <mc:Fallback>
                <p:oleObj name="Equation" r:id="rId5" imgW="2806700" imgH="299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1475" y="3225800"/>
                        <a:ext cx="3182938" cy="340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046452"/>
              </p:ext>
            </p:extLst>
          </p:nvPr>
        </p:nvGraphicFramePr>
        <p:xfrm>
          <a:off x="4536095" y="4475162"/>
          <a:ext cx="40322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9" name="Equation" r:id="rId7" imgW="2082800" imgH="482600" progId="Equation.3">
                  <p:embed/>
                </p:oleObj>
              </mc:Choice>
              <mc:Fallback>
                <p:oleObj name="Equation" r:id="rId7" imgW="2082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36095" y="4475162"/>
                        <a:ext cx="4032250" cy="935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5"/>
          <p:cNvSpPr/>
          <p:nvPr/>
        </p:nvSpPr>
        <p:spPr>
          <a:xfrm>
            <a:off x="4670778" y="3908610"/>
            <a:ext cx="3400778" cy="818612"/>
          </a:xfrm>
          <a:custGeom>
            <a:avLst/>
            <a:gdLst>
              <a:gd name="connsiteX0" fmla="*/ 0 w 3400778"/>
              <a:gd name="connsiteY0" fmla="*/ 762168 h 818612"/>
              <a:gd name="connsiteX1" fmla="*/ 1862666 w 3400778"/>
              <a:gd name="connsiteY1" fmla="*/ 168 h 818612"/>
              <a:gd name="connsiteX2" fmla="*/ 3400778 w 3400778"/>
              <a:gd name="connsiteY2" fmla="*/ 818612 h 81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0778" h="818612">
                <a:moveTo>
                  <a:pt x="0" y="762168"/>
                </a:moveTo>
                <a:cubicBezTo>
                  <a:pt x="647935" y="376464"/>
                  <a:pt x="1295870" y="-9239"/>
                  <a:pt x="1862666" y="168"/>
                </a:cubicBezTo>
                <a:cubicBezTo>
                  <a:pt x="2429462" y="9575"/>
                  <a:pt x="3400778" y="818612"/>
                  <a:pt x="3400778" y="818612"/>
                </a:cubicBezTo>
              </a:path>
            </a:pathLst>
          </a:cu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4670778" y="5147566"/>
            <a:ext cx="3400778" cy="818612"/>
          </a:xfrm>
          <a:custGeom>
            <a:avLst/>
            <a:gdLst>
              <a:gd name="connsiteX0" fmla="*/ 0 w 3400778"/>
              <a:gd name="connsiteY0" fmla="*/ 762168 h 818612"/>
              <a:gd name="connsiteX1" fmla="*/ 1862666 w 3400778"/>
              <a:gd name="connsiteY1" fmla="*/ 168 h 818612"/>
              <a:gd name="connsiteX2" fmla="*/ 3400778 w 3400778"/>
              <a:gd name="connsiteY2" fmla="*/ 818612 h 81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0778" h="818612">
                <a:moveTo>
                  <a:pt x="0" y="762168"/>
                </a:moveTo>
                <a:cubicBezTo>
                  <a:pt x="647935" y="376464"/>
                  <a:pt x="1295870" y="-9239"/>
                  <a:pt x="1862666" y="168"/>
                </a:cubicBezTo>
                <a:cubicBezTo>
                  <a:pt x="2429462" y="9575"/>
                  <a:pt x="3400778" y="818612"/>
                  <a:pt x="3400778" y="818612"/>
                </a:cubicBezTo>
              </a:path>
            </a:pathLst>
          </a:cu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66444" y="5966179"/>
            <a:ext cx="5277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Iteratively solved until RMS change typically &lt; 10</a:t>
            </a:r>
            <a:r>
              <a:rPr lang="en-GB" sz="1600" baseline="30000" dirty="0" smtClean="0"/>
              <a:t>-5</a:t>
            </a:r>
            <a:r>
              <a:rPr lang="en-GB" sz="1600" dirty="0" smtClean="0"/>
              <a:t> 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25403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9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AMOEBA development</a:t>
            </a:r>
            <a:endParaRPr lang="en-US" sz="45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7200" y="1466273"/>
            <a:ext cx="8229600" cy="513772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966183">
            <a:off x="265547" y="1749341"/>
            <a:ext cx="11545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2002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966183">
            <a:off x="4620500" y="3980284"/>
            <a:ext cx="11545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2011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966183">
            <a:off x="1851890" y="2317017"/>
            <a:ext cx="11545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2003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966183">
            <a:off x="2986811" y="3477916"/>
            <a:ext cx="11545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2009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966183">
            <a:off x="5850081" y="5223800"/>
            <a:ext cx="11545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2013</a:t>
            </a:r>
          </a:p>
        </p:txBody>
      </p:sp>
      <p:sp>
        <p:nvSpPr>
          <p:cNvPr id="24" name="TextBox 23"/>
          <p:cNvSpPr txBox="1"/>
          <p:nvPr/>
        </p:nvSpPr>
        <p:spPr>
          <a:xfrm rot="1966183">
            <a:off x="7524173" y="5836146"/>
            <a:ext cx="11545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2015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03905" y="2065218"/>
            <a:ext cx="18438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Definition of polarisation model</a:t>
            </a:r>
            <a:endParaRPr lang="en-GB" sz="1600" dirty="0"/>
          </a:p>
          <a:p>
            <a:pPr algn="ctr"/>
            <a:r>
              <a:rPr lang="en-GB" sz="1200" dirty="0" smtClean="0"/>
              <a:t>P. </a:t>
            </a:r>
            <a:r>
              <a:rPr lang="en-GB" sz="1200" dirty="0" err="1" smtClean="0"/>
              <a:t>Ren</a:t>
            </a:r>
            <a:r>
              <a:rPr lang="en-GB" sz="1200" dirty="0"/>
              <a:t> </a:t>
            </a:r>
            <a:r>
              <a:rPr lang="en-GB" sz="1200" dirty="0" smtClean="0"/>
              <a:t>&amp; J.W. Ponder, J. </a:t>
            </a:r>
            <a:r>
              <a:rPr lang="en-GB" sz="1200" dirty="0" err="1"/>
              <a:t>C</a:t>
            </a:r>
            <a:r>
              <a:rPr lang="en-GB" sz="1200" dirty="0" err="1" smtClean="0"/>
              <a:t>omput</a:t>
            </a:r>
            <a:r>
              <a:rPr lang="en-GB" sz="1200" dirty="0" smtClean="0"/>
              <a:t>. Chem., 2002, </a:t>
            </a:r>
            <a:r>
              <a:rPr lang="en-GB" sz="1200" b="1" dirty="0" smtClean="0"/>
              <a:t>23</a:t>
            </a:r>
            <a:r>
              <a:rPr lang="en-GB" sz="1200" dirty="0" smtClean="0"/>
              <a:t>, 1497-1506  </a:t>
            </a:r>
            <a:endParaRPr lang="en-GB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2236363" y="1520657"/>
            <a:ext cx="25030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First water &amp; ion models</a:t>
            </a:r>
            <a:endParaRPr lang="en-GB" sz="1600" dirty="0"/>
          </a:p>
          <a:p>
            <a:pPr algn="ctr"/>
            <a:r>
              <a:rPr lang="en-GB" sz="1200" dirty="0" smtClean="0"/>
              <a:t>P. </a:t>
            </a:r>
            <a:r>
              <a:rPr lang="en-GB" sz="1200" dirty="0" err="1" smtClean="0"/>
              <a:t>Ren</a:t>
            </a:r>
            <a:r>
              <a:rPr lang="en-GB" sz="1200" dirty="0"/>
              <a:t> </a:t>
            </a:r>
            <a:r>
              <a:rPr lang="en-GB" sz="1200" dirty="0" smtClean="0"/>
              <a:t>&amp; J.W. Ponder, J. Phys. Chem. B, 2003, </a:t>
            </a:r>
            <a:r>
              <a:rPr lang="en-GB" sz="1200" b="1" dirty="0" smtClean="0"/>
              <a:t>107</a:t>
            </a:r>
            <a:r>
              <a:rPr lang="en-GB" sz="1200" dirty="0" smtClean="0"/>
              <a:t>, 5933-5947</a:t>
            </a:r>
          </a:p>
          <a:p>
            <a:pPr algn="ctr"/>
            <a:r>
              <a:rPr lang="en-GB" sz="1200" dirty="0" smtClean="0"/>
              <a:t>A. </a:t>
            </a:r>
            <a:r>
              <a:rPr lang="en-GB" sz="1200" dirty="0" err="1" smtClean="0"/>
              <a:t>Grossfield</a:t>
            </a:r>
            <a:r>
              <a:rPr lang="en-GB" sz="1200" dirty="0" smtClean="0"/>
              <a:t>, P. </a:t>
            </a:r>
            <a:r>
              <a:rPr lang="en-GB" sz="1200" dirty="0" err="1" smtClean="0"/>
              <a:t>Ren</a:t>
            </a:r>
            <a:r>
              <a:rPr lang="en-GB" sz="1200" dirty="0" smtClean="0"/>
              <a:t> &amp; J.W. Ponder, J. Am. Chem. Soc., 2003, </a:t>
            </a:r>
            <a:r>
              <a:rPr lang="en-GB" sz="1200" b="1" dirty="0" smtClean="0"/>
              <a:t>125</a:t>
            </a:r>
            <a:r>
              <a:rPr lang="en-GB" sz="1200" dirty="0" smtClean="0"/>
              <a:t>, 15671-15682</a:t>
            </a:r>
            <a:endParaRPr lang="en-GB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612910" y="3630199"/>
            <a:ext cx="2197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Further ion parameters, first protein/nucleic acid parameters</a:t>
            </a:r>
            <a:endParaRPr lang="en-GB" sz="1600" dirty="0"/>
          </a:p>
          <a:p>
            <a:pPr algn="ctr"/>
            <a:r>
              <a:rPr lang="en-GB" sz="1200" dirty="0" smtClean="0"/>
              <a:t>“amoebabio09.prm”</a:t>
            </a:r>
            <a:endParaRPr lang="en-GB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31905" y="3182407"/>
            <a:ext cx="219709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Small organic molecules</a:t>
            </a:r>
          </a:p>
          <a:p>
            <a:pPr algn="ctr"/>
            <a:r>
              <a:rPr lang="en-GB" sz="1200" dirty="0" smtClean="0"/>
              <a:t>P. </a:t>
            </a:r>
            <a:r>
              <a:rPr lang="en-GB" sz="1200" dirty="0" err="1" smtClean="0"/>
              <a:t>Ren</a:t>
            </a:r>
            <a:r>
              <a:rPr lang="en-GB" sz="1200" dirty="0" smtClean="0"/>
              <a:t>, C. Wu &amp; J.W. Ponder, J. Chem. Theory </a:t>
            </a:r>
            <a:r>
              <a:rPr lang="en-GB" sz="1200" dirty="0" err="1" smtClean="0"/>
              <a:t>Comput</a:t>
            </a:r>
            <a:r>
              <a:rPr lang="en-GB" sz="1200" dirty="0" smtClean="0"/>
              <a:t>., 2011, </a:t>
            </a:r>
            <a:r>
              <a:rPr lang="en-GB" sz="1200" b="1" dirty="0" smtClean="0"/>
              <a:t>7</a:t>
            </a:r>
            <a:r>
              <a:rPr lang="en-GB" sz="1200" dirty="0" smtClean="0"/>
              <a:t>, 3143-3161</a:t>
            </a:r>
            <a:endParaRPr lang="en-GB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4403433" y="5326019"/>
            <a:ext cx="2197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Revised protein parameters</a:t>
            </a:r>
          </a:p>
          <a:p>
            <a:pPr algn="ctr"/>
            <a:r>
              <a:rPr lang="en-GB" sz="1200" dirty="0" smtClean="0"/>
              <a:t>Y. Shi </a:t>
            </a:r>
            <a:r>
              <a:rPr lang="en-GB" sz="1200" i="1" dirty="0" smtClean="0"/>
              <a:t>et al</a:t>
            </a:r>
            <a:r>
              <a:rPr lang="en-GB" sz="1200" dirty="0" smtClean="0"/>
              <a:t>., J. Chem. Theory </a:t>
            </a:r>
            <a:r>
              <a:rPr lang="en-GB" sz="1200" dirty="0" err="1" smtClean="0"/>
              <a:t>Comput</a:t>
            </a:r>
            <a:r>
              <a:rPr lang="en-GB" sz="1200" dirty="0" smtClean="0"/>
              <a:t>., 2013, </a:t>
            </a:r>
            <a:r>
              <a:rPr lang="en-GB" sz="1200" b="1" dirty="0"/>
              <a:t>9</a:t>
            </a:r>
            <a:r>
              <a:rPr lang="en-GB" sz="1200" dirty="0" smtClean="0"/>
              <a:t>, 4046-4063</a:t>
            </a:r>
            <a:endParaRPr lang="en-GB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6975182" y="4610516"/>
            <a:ext cx="219709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Alternative water parameters</a:t>
            </a:r>
          </a:p>
          <a:p>
            <a:pPr algn="ctr"/>
            <a:r>
              <a:rPr lang="en-GB" sz="1200" dirty="0" smtClean="0"/>
              <a:t>M.L. </a:t>
            </a:r>
            <a:r>
              <a:rPr lang="en-GB" sz="1200" dirty="0" err="1" smtClean="0"/>
              <a:t>Laury</a:t>
            </a:r>
            <a:r>
              <a:rPr lang="en-GB" sz="1200" dirty="0" smtClean="0"/>
              <a:t> </a:t>
            </a:r>
            <a:r>
              <a:rPr lang="en-GB" sz="1200" i="1" dirty="0" smtClean="0"/>
              <a:t>et al</a:t>
            </a:r>
            <a:r>
              <a:rPr lang="en-GB" sz="1200" dirty="0" smtClean="0"/>
              <a:t>., J. Phys. </a:t>
            </a:r>
            <a:r>
              <a:rPr lang="en-GB" sz="1200" dirty="0" err="1" smtClean="0"/>
              <a:t>Chem</a:t>
            </a:r>
            <a:r>
              <a:rPr lang="en-GB" sz="1200" dirty="0" smtClean="0"/>
              <a:t> B Theory </a:t>
            </a:r>
            <a:r>
              <a:rPr lang="en-GB" sz="1200" dirty="0" err="1" smtClean="0"/>
              <a:t>Comput</a:t>
            </a:r>
            <a:r>
              <a:rPr lang="en-GB" sz="1200" dirty="0" smtClean="0"/>
              <a:t>., 2015, </a:t>
            </a:r>
            <a:r>
              <a:rPr lang="en-GB" sz="1200" b="1" dirty="0" smtClean="0"/>
              <a:t>119(29)</a:t>
            </a:r>
            <a:r>
              <a:rPr lang="en-GB" sz="1200" dirty="0" smtClean="0"/>
              <a:t>, 9423-9437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7001" y="5856940"/>
            <a:ext cx="413327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solidFill>
                  <a:srgbClr val="0000FF"/>
                </a:solidFill>
              </a:rPr>
              <a:t>For reviews &amp; future directions see e.g.:</a:t>
            </a:r>
          </a:p>
          <a:p>
            <a:r>
              <a:rPr lang="en-GB" sz="1200" dirty="0" smtClean="0"/>
              <a:t>J.W. Ponder &amp; D.A. Case, Adv. Prot. Chem., </a:t>
            </a:r>
            <a:r>
              <a:rPr lang="en-GB" sz="1200" b="1" dirty="0" smtClean="0"/>
              <a:t>66</a:t>
            </a:r>
            <a:r>
              <a:rPr lang="en-GB" sz="1200" dirty="0" smtClean="0"/>
              <a:t>, 27-85</a:t>
            </a:r>
          </a:p>
          <a:p>
            <a:r>
              <a:rPr lang="en-GB" sz="1200" dirty="0" smtClean="0"/>
              <a:t>J.W. Ponder </a:t>
            </a:r>
            <a:r>
              <a:rPr lang="en-GB" sz="1200" i="1" dirty="0" smtClean="0"/>
              <a:t>et al.</a:t>
            </a:r>
            <a:r>
              <a:rPr lang="en-GB" sz="1200" dirty="0" smtClean="0"/>
              <a:t>, J. Phys. Chem. B, 2010, </a:t>
            </a:r>
            <a:r>
              <a:rPr lang="en-GB" sz="1200" b="1" dirty="0" smtClean="0"/>
              <a:t>114(8)</a:t>
            </a:r>
            <a:r>
              <a:rPr lang="en-GB" sz="1200" dirty="0" smtClean="0"/>
              <a:t>, 2549-2564</a:t>
            </a:r>
          </a:p>
          <a:p>
            <a:r>
              <a:rPr lang="en-GB" sz="1200" dirty="0" smtClean="0"/>
              <a:t>A. </a:t>
            </a:r>
            <a:r>
              <a:rPr lang="en-GB" sz="1200" dirty="0" err="1" smtClean="0"/>
              <a:t>Albaugh</a:t>
            </a:r>
            <a:r>
              <a:rPr lang="en-GB" sz="1200" dirty="0" smtClean="0"/>
              <a:t> </a:t>
            </a:r>
            <a:r>
              <a:rPr lang="en-GB" sz="1200" i="1" dirty="0" smtClean="0"/>
              <a:t>et al.</a:t>
            </a:r>
            <a:r>
              <a:rPr lang="en-GB" sz="1200" dirty="0" smtClean="0"/>
              <a:t>, J. Phys. Chem. B, 2016, </a:t>
            </a:r>
            <a:r>
              <a:rPr lang="en-GB" sz="1200" b="1" dirty="0" smtClean="0"/>
              <a:t>120(37)</a:t>
            </a:r>
            <a:r>
              <a:rPr lang="en-GB" sz="1200" dirty="0" smtClean="0"/>
              <a:t>, 9811-9832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8364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6" grpId="0"/>
      <p:bldP spid="27" grpId="0"/>
      <p:bldP spid="28" grpId="0"/>
      <p:bldP spid="2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AMOEBA availability</a:t>
            </a:r>
            <a:endParaRPr lang="en-US" sz="45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59327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Systems</a:t>
            </a:r>
            <a:endParaRPr lang="en-GB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1" y="159327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Software packages</a:t>
            </a:r>
            <a:endParaRPr lang="en-GB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0" y="1593273"/>
            <a:ext cx="0" cy="3602182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2112818"/>
            <a:ext cx="39416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Proteins with standard amino acids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RNA/DNA with standard nucleic acids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(Some) simple organic molecules/solvents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Water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Many monovalent &amp; divalent ions…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45182" y="2112818"/>
            <a:ext cx="39416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Tinker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AMBER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err="1" smtClean="0"/>
              <a:t>OpenMM</a:t>
            </a:r>
            <a:endParaRPr lang="en-GB" dirty="0" smtClean="0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FFX (Mike </a:t>
            </a:r>
            <a:r>
              <a:rPr lang="en-GB" dirty="0" err="1" smtClean="0"/>
              <a:t>Schnieders</a:t>
            </a:r>
            <a:r>
              <a:rPr lang="en-GB" dirty="0" smtClean="0"/>
              <a:t>)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Tinker-HP (Jean-Philip </a:t>
            </a:r>
            <a:r>
              <a:rPr lang="en-GB" dirty="0" err="1" smtClean="0"/>
              <a:t>Piquemal</a:t>
            </a:r>
            <a:r>
              <a:rPr lang="en-GB" dirty="0" smtClean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541818"/>
            <a:ext cx="822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Today - Tinker only (but more on the others later)</a:t>
            </a:r>
          </a:p>
          <a:p>
            <a:pPr algn="ctr"/>
            <a:r>
              <a:rPr lang="en-GB" b="1" dirty="0" smtClean="0"/>
              <a:t>Any questions?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5840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2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399" y="1371600"/>
            <a:ext cx="8088489" cy="1828800"/>
          </a:xfrm>
        </p:spPr>
        <p:txBody>
          <a:bodyPr anchor="b" anchorCtr="0">
            <a:normAutofit/>
          </a:bodyPr>
          <a:lstStyle/>
          <a:p>
            <a:r>
              <a:rPr lang="en-US" sz="3600" dirty="0" smtClean="0">
                <a:cs typeface="Calibri"/>
              </a:rPr>
              <a:t>Exercise 1</a:t>
            </a:r>
            <a:br>
              <a:rPr lang="en-US" sz="3600" dirty="0" smtClean="0">
                <a:cs typeface="Calibri"/>
              </a:rPr>
            </a:br>
            <a:r>
              <a:rPr lang="en-US" sz="3600" dirty="0" smtClean="0">
                <a:cs typeface="Calibri"/>
              </a:rPr>
              <a:t>Getting started with Tinker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42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1:</a:t>
            </a:r>
            <a:endParaRPr lang="en-US" sz="4500" dirty="0"/>
          </a:p>
        </p:txBody>
      </p:sp>
      <p:pic>
        <p:nvPicPr>
          <p:cNvPr id="5" name="Picture 4" descr="AAA_v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58" y="1697181"/>
            <a:ext cx="3482242" cy="4341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727" y="1697181"/>
            <a:ext cx="3844637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 smtClean="0"/>
              <a:t>A few goals: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Become familiar with Tinker inputs, coordinate &amp; parameter files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Become familiar with Tinker programs for setup, minimisation &amp; molecular dynamics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Run some dynamics!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Get a feel for AMOEBA simulation speeds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Basic visualisation of Tinker files &amp; trajectories (if there’s time)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49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1 round up:</a:t>
            </a:r>
            <a:endParaRPr lang="en-US" sz="45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6598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1) Tinker file formats: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586315"/>
            <a:ext cx="1736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008000"/>
                </a:solidFill>
                <a:latin typeface="Courier"/>
                <a:cs typeface="Courier"/>
              </a:rPr>
              <a:t>*.xyz / *.arc</a:t>
            </a:r>
            <a:endParaRPr lang="en-GB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4817" y="1579265"/>
            <a:ext cx="77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008000"/>
                </a:solidFill>
                <a:latin typeface="Courier"/>
                <a:cs typeface="Courier"/>
              </a:rPr>
              <a:t>*.key</a:t>
            </a:r>
            <a:endParaRPr lang="en-GB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6482" y="1590443"/>
            <a:ext cx="77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008000"/>
                </a:solidFill>
                <a:latin typeface="Courier"/>
                <a:cs typeface="Courier"/>
              </a:rPr>
              <a:t>*.</a:t>
            </a:r>
            <a:r>
              <a:rPr lang="en-GB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dyn</a:t>
            </a:r>
            <a:endParaRPr lang="en-GB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293091" y="1955647"/>
            <a:ext cx="11545" cy="61900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597400" y="1948597"/>
            <a:ext cx="11545" cy="61900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901710" y="1955647"/>
            <a:ext cx="11545" cy="61900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045" y="2579150"/>
            <a:ext cx="2436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Contain atomic coordinates &amp; topology. “Archive” (*.arc) files contain sequential frames of a trajectory in the same format</a:t>
            </a:r>
            <a:endParaRPr lang="en-GB" sz="1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3390899" y="2579150"/>
            <a:ext cx="24360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Contain simulation options &amp; parameters (either directly or via a separate file included at the top of the *.key file)</a:t>
            </a:r>
            <a:endParaRPr lang="en-GB" sz="1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6695209" y="2579150"/>
            <a:ext cx="2436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Contain atomic positions, velocities &amp; accelerations required for restarting a simulation. Automatically used if a *.</a:t>
            </a:r>
            <a:r>
              <a:rPr lang="en-GB" sz="1400" i="1" dirty="0" err="1" smtClean="0"/>
              <a:t>dyn</a:t>
            </a:r>
            <a:r>
              <a:rPr lang="en-GB" sz="1400" i="1" dirty="0" smtClean="0"/>
              <a:t> file exists with the same prefix as the *.xyz</a:t>
            </a:r>
            <a:endParaRPr lang="en-GB" sz="14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96414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) Tinker programs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598055" y="4460783"/>
            <a:ext cx="1376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>
                <a:solidFill>
                  <a:srgbClr val="008000"/>
                </a:solidFill>
                <a:latin typeface="Courier"/>
                <a:cs typeface="Courier"/>
              </a:rPr>
              <a:t>pdbxyz</a:t>
            </a:r>
            <a:endParaRPr lang="en-GB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62400" y="4439008"/>
            <a:ext cx="1246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008000"/>
                </a:solidFill>
                <a:latin typeface="Courier"/>
                <a:cs typeface="Courier"/>
              </a:rPr>
              <a:t>minimize</a:t>
            </a:r>
            <a:endParaRPr lang="en-GB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96151" y="4453733"/>
            <a:ext cx="118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008000"/>
                </a:solidFill>
                <a:latin typeface="Courier"/>
                <a:cs typeface="Courier"/>
              </a:rPr>
              <a:t>dynamic</a:t>
            </a:r>
            <a:endParaRPr lang="en-GB" sz="14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1281546" y="4830115"/>
            <a:ext cx="11545" cy="61900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585855" y="4823065"/>
            <a:ext cx="11545" cy="61900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890165" y="4830115"/>
            <a:ext cx="11545" cy="619007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500" y="5453618"/>
            <a:ext cx="2436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Converts a PDB format file to an Tinker xyz format. Can recognise standard amino acid names and assign atom types if given suitable force field</a:t>
            </a:r>
            <a:endParaRPr lang="en-GB" sz="14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3379354" y="5453618"/>
            <a:ext cx="2436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Minimises a given structure using the options set in a key file (see also optimize/newton for other minimisation algorithms)</a:t>
            </a:r>
            <a:endParaRPr lang="en-GB" sz="14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6683664" y="5453618"/>
            <a:ext cx="2436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Main MD engine, performs simulation using options specified in key file, and in choice of  NVE/NVT/NPT ensemble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864849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21" grpId="0"/>
      <p:bldP spid="22" grpId="0"/>
      <p:bldP spid="23" grpId="0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1 round up:</a:t>
            </a:r>
            <a:endParaRPr lang="en-US" sz="45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63961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Any questions?</a:t>
            </a:r>
            <a:endParaRPr lang="en-GB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6598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r>
              <a:rPr lang="en-GB" dirty="0" smtClean="0"/>
              <a:t>) AMOEBA simulation speed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1798276"/>
            <a:ext cx="351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This is a small system (2310 atoms) and we use only 8 CPU cores. Takes around 8 </a:t>
            </a:r>
            <a:r>
              <a:rPr lang="en-GB" sz="1600" dirty="0" err="1" smtClean="0"/>
              <a:t>mins</a:t>
            </a:r>
            <a:r>
              <a:rPr lang="en-GB" sz="1600" dirty="0" smtClean="0"/>
              <a:t> for 5 </a:t>
            </a:r>
            <a:r>
              <a:rPr lang="en-GB" sz="1600" dirty="0" err="1" smtClean="0"/>
              <a:t>ps</a:t>
            </a:r>
            <a:r>
              <a:rPr lang="en-GB" sz="1600" dirty="0" smtClean="0"/>
              <a:t> of simulation </a:t>
            </a:r>
            <a:endParaRPr lang="en-GB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96414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4) Visualisation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02182" y="2459197"/>
            <a:ext cx="1454727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191454"/>
              </p:ext>
            </p:extLst>
          </p:nvPr>
        </p:nvGraphicFramePr>
        <p:xfrm>
          <a:off x="5340349" y="2099190"/>
          <a:ext cx="2299396" cy="72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7" name="Equation" r:id="rId3" imgW="1257300" imgH="393700" progId="Equation.3">
                  <p:embed/>
                </p:oleObj>
              </mc:Choice>
              <mc:Fallback>
                <p:oleObj name="Equation" r:id="rId3" imgW="1257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40349" y="2099190"/>
                        <a:ext cx="2299396" cy="72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6683664" y="2651567"/>
            <a:ext cx="2460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0.9 ns/day </a:t>
            </a:r>
            <a:r>
              <a:rPr lang="en-GB" sz="1600" dirty="0" smtClean="0"/>
              <a:t>with a 1 </a:t>
            </a:r>
            <a:r>
              <a:rPr lang="en-GB" sz="1600" dirty="0" err="1" smtClean="0"/>
              <a:t>fs</a:t>
            </a:r>
            <a:r>
              <a:rPr lang="en-GB" sz="1600" dirty="0" smtClean="0"/>
              <a:t> </a:t>
            </a:r>
            <a:r>
              <a:rPr lang="en-GB" sz="1600" dirty="0" err="1" smtClean="0"/>
              <a:t>timestep</a:t>
            </a:r>
            <a:endParaRPr lang="en-GB" sz="1600" dirty="0"/>
          </a:p>
          <a:p>
            <a:pPr algn="ctr"/>
            <a:r>
              <a:rPr lang="en-GB" sz="1600" dirty="0" smtClean="0"/>
              <a:t>= significantly slower than an equivalent fixed-charge simulation </a:t>
            </a:r>
            <a:r>
              <a:rPr lang="en-GB" sz="1600" b="1" dirty="0" smtClean="0"/>
              <a:t>on CPUs</a:t>
            </a:r>
            <a:endParaRPr lang="en-GB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757050" y="4285922"/>
            <a:ext cx="3514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Two things to remember:</a:t>
            </a:r>
          </a:p>
          <a:p>
            <a:pPr algn="ctr"/>
            <a:endParaRPr lang="en-GB" sz="1600" dirty="0"/>
          </a:p>
          <a:p>
            <a:pPr marL="285750" indent="-285750" algn="ctr">
              <a:buFont typeface="Arial"/>
              <a:buChar char="•"/>
            </a:pPr>
            <a:r>
              <a:rPr lang="en-GB" sz="1600" dirty="0" smtClean="0"/>
              <a:t>‘Tinker’ file type</a:t>
            </a:r>
          </a:p>
          <a:p>
            <a:pPr marL="285750" indent="-285750" algn="ctr">
              <a:buFont typeface="Arial"/>
              <a:buChar char="•"/>
            </a:pPr>
            <a:endParaRPr lang="en-GB" sz="1600" dirty="0"/>
          </a:p>
          <a:p>
            <a:pPr marL="285750" indent="-285750" algn="ctr">
              <a:buFont typeface="Arial"/>
              <a:buChar char="•"/>
            </a:pPr>
            <a:r>
              <a:rPr lang="en-GB" sz="1600" dirty="0" smtClean="0"/>
              <a:t>NO periodic box info (yet!)</a:t>
            </a:r>
            <a:endParaRPr lang="en-GB" sz="1600" dirty="0"/>
          </a:p>
        </p:txBody>
      </p:sp>
      <p:pic>
        <p:nvPicPr>
          <p:cNvPr id="10" name="Picture 9" descr="V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7" y="4466185"/>
            <a:ext cx="3068203" cy="1906905"/>
          </a:xfrm>
          <a:prstGeom prst="rect">
            <a:avLst/>
          </a:prstGeom>
        </p:spPr>
      </p:pic>
      <p:pic>
        <p:nvPicPr>
          <p:cNvPr id="16" name="Picture 15" descr="AAA_solvxyz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7"/>
          <a:stretch/>
        </p:blipFill>
        <p:spPr>
          <a:xfrm>
            <a:off x="5865091" y="4567265"/>
            <a:ext cx="3278909" cy="1704018"/>
          </a:xfrm>
          <a:prstGeom prst="rect">
            <a:avLst/>
          </a:prstGeom>
        </p:spPr>
      </p:pic>
      <p:sp>
        <p:nvSpPr>
          <p:cNvPr id="20" name="Freeform 19"/>
          <p:cNvSpPr/>
          <p:nvPr/>
        </p:nvSpPr>
        <p:spPr>
          <a:xfrm>
            <a:off x="5888182" y="4964545"/>
            <a:ext cx="1050636" cy="540606"/>
          </a:xfrm>
          <a:custGeom>
            <a:avLst/>
            <a:gdLst>
              <a:gd name="connsiteX0" fmla="*/ 0 w 1050636"/>
              <a:gd name="connsiteY0" fmla="*/ 484910 h 540606"/>
              <a:gd name="connsiteX1" fmla="*/ 877454 w 1050636"/>
              <a:gd name="connsiteY1" fmla="*/ 496455 h 540606"/>
              <a:gd name="connsiteX2" fmla="*/ 1050636 w 1050636"/>
              <a:gd name="connsiteY2" fmla="*/ 0 h 54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0636" h="540606">
                <a:moveTo>
                  <a:pt x="0" y="484910"/>
                </a:moveTo>
                <a:cubicBezTo>
                  <a:pt x="351174" y="531091"/>
                  <a:pt x="702348" y="577273"/>
                  <a:pt x="877454" y="496455"/>
                </a:cubicBezTo>
                <a:cubicBezTo>
                  <a:pt x="1052560" y="415637"/>
                  <a:pt x="1050636" y="0"/>
                  <a:pt x="1050636" y="0"/>
                </a:cubicBezTo>
              </a:path>
            </a:pathLst>
          </a:cu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 31"/>
          <p:cNvSpPr/>
          <p:nvPr/>
        </p:nvSpPr>
        <p:spPr>
          <a:xfrm>
            <a:off x="508000" y="4911950"/>
            <a:ext cx="3036455" cy="271959"/>
          </a:xfrm>
          <a:custGeom>
            <a:avLst/>
            <a:gdLst>
              <a:gd name="connsiteX0" fmla="*/ 3036455 w 3036455"/>
              <a:gd name="connsiteY0" fmla="*/ 41050 h 271959"/>
              <a:gd name="connsiteX1" fmla="*/ 623455 w 3036455"/>
              <a:gd name="connsiteY1" fmla="*/ 17959 h 271959"/>
              <a:gd name="connsiteX2" fmla="*/ 0 w 3036455"/>
              <a:gd name="connsiteY2" fmla="*/ 271959 h 27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6455" h="271959">
                <a:moveTo>
                  <a:pt x="3036455" y="41050"/>
                </a:moveTo>
                <a:cubicBezTo>
                  <a:pt x="2082993" y="10262"/>
                  <a:pt x="1129531" y="-20526"/>
                  <a:pt x="623455" y="17959"/>
                </a:cubicBezTo>
                <a:cubicBezTo>
                  <a:pt x="117379" y="56444"/>
                  <a:pt x="58689" y="164201"/>
                  <a:pt x="0" y="271959"/>
                </a:cubicBezTo>
              </a:path>
            </a:pathLst>
          </a:custGeom>
          <a:ln w="3810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31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30" grpId="0"/>
      <p:bldP spid="31" grpId="0"/>
      <p:bldP spid="20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Welcome!</a:t>
            </a:r>
            <a:endParaRPr lang="en-US" sz="45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244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Today’s timeline:</a:t>
            </a:r>
            <a:endParaRPr lang="en-GB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360560"/>
              </p:ext>
            </p:extLst>
          </p:nvPr>
        </p:nvGraphicFramePr>
        <p:xfrm>
          <a:off x="1524000" y="1917700"/>
          <a:ext cx="6096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Time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Topic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9.30 - 10.00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Arrival &amp; setup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10.00 - 10.20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An introduction to AMOEBA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10.20 - 11.20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Exercise 1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11.20 - 11.40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 smtClean="0"/>
                        <a:t>Coffee</a:t>
                      </a:r>
                      <a:r>
                        <a:rPr lang="en-GB" sz="1600" i="1" baseline="0" dirty="0" smtClean="0"/>
                        <a:t> break</a:t>
                      </a:r>
                      <a:endParaRPr lang="en-GB" sz="1600" i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11.40 - 12.30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Exercise 2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12.30 - 13.30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 smtClean="0"/>
                        <a:t>Lunch</a:t>
                      </a:r>
                      <a:endParaRPr lang="en-GB" sz="1600" i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13.30 - 15.00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Exercise 2 (cont.)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15.00 - 15.20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 smtClean="0"/>
                        <a:t>Coffee break</a:t>
                      </a:r>
                      <a:endParaRPr lang="en-GB" sz="1600" i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15.20 - 16.30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Exercise 3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16.30 - 17.00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Wrap up &amp; research talk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17.00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Departure/Q&amp;A</a:t>
                      </a:r>
                      <a:endParaRPr lang="en-GB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520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399" y="1371600"/>
            <a:ext cx="8088489" cy="1828800"/>
          </a:xfrm>
        </p:spPr>
        <p:txBody>
          <a:bodyPr anchor="b" anchorCtr="0">
            <a:normAutofit/>
          </a:bodyPr>
          <a:lstStyle/>
          <a:p>
            <a:r>
              <a:rPr lang="en-US" sz="3600" dirty="0" smtClean="0">
                <a:cs typeface="Calibri"/>
              </a:rPr>
              <a:t>Exercise 2</a:t>
            </a:r>
            <a:br>
              <a:rPr lang="en-US" sz="3600" dirty="0" smtClean="0">
                <a:cs typeface="Calibri"/>
              </a:rPr>
            </a:br>
            <a:r>
              <a:rPr lang="en-US" sz="3600" dirty="0" smtClean="0">
                <a:cs typeface="Calibri"/>
              </a:rPr>
              <a:t>What if I have a ligand?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0776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2:</a:t>
            </a:r>
            <a:endParaRPr lang="en-US" sz="45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solvation free energy thermodynamic cycle:</a:t>
            </a:r>
            <a:endParaRPr lang="en-US" dirty="0"/>
          </a:p>
        </p:txBody>
      </p:sp>
      <p:pic>
        <p:nvPicPr>
          <p:cNvPr id="2" name="Picture 1" descr="Therm_cycle_sf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581811"/>
            <a:ext cx="5743575" cy="42005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3856182" y="1769591"/>
            <a:ext cx="773545" cy="828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0"/>
              <a:cs typeface="Arial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1246909" y="1678486"/>
            <a:ext cx="2493818" cy="653696"/>
          </a:xfrm>
          <a:custGeom>
            <a:avLst/>
            <a:gdLst>
              <a:gd name="connsiteX0" fmla="*/ 2493818 w 2493818"/>
              <a:gd name="connsiteY0" fmla="*/ 365059 h 653696"/>
              <a:gd name="connsiteX1" fmla="*/ 1547091 w 2493818"/>
              <a:gd name="connsiteY1" fmla="*/ 7150 h 653696"/>
              <a:gd name="connsiteX2" fmla="*/ 0 w 2493818"/>
              <a:gd name="connsiteY2" fmla="*/ 653696 h 65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18" h="653696">
                <a:moveTo>
                  <a:pt x="2493818" y="365059"/>
                </a:moveTo>
                <a:cubicBezTo>
                  <a:pt x="2228272" y="162051"/>
                  <a:pt x="1962727" y="-40956"/>
                  <a:pt x="1547091" y="7150"/>
                </a:cubicBezTo>
                <a:cubicBezTo>
                  <a:pt x="1131455" y="55256"/>
                  <a:pt x="0" y="653696"/>
                  <a:pt x="0" y="653696"/>
                </a:cubicBezTo>
              </a:path>
            </a:pathLst>
          </a:custGeom>
          <a:ln w="3810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250545" y="2295897"/>
            <a:ext cx="842819" cy="856012"/>
          </a:xfrm>
          <a:custGeom>
            <a:avLst/>
            <a:gdLst>
              <a:gd name="connsiteX0" fmla="*/ 0 w 842819"/>
              <a:gd name="connsiteY0" fmla="*/ 682830 h 856012"/>
              <a:gd name="connsiteX1" fmla="*/ 427182 w 842819"/>
              <a:gd name="connsiteY1" fmla="*/ 1648 h 856012"/>
              <a:gd name="connsiteX2" fmla="*/ 842819 w 842819"/>
              <a:gd name="connsiteY2" fmla="*/ 856012 h 8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819" h="856012">
                <a:moveTo>
                  <a:pt x="0" y="682830"/>
                </a:moveTo>
                <a:cubicBezTo>
                  <a:pt x="143356" y="327807"/>
                  <a:pt x="286712" y="-27216"/>
                  <a:pt x="427182" y="1648"/>
                </a:cubicBezTo>
                <a:cubicBezTo>
                  <a:pt x="567652" y="30512"/>
                  <a:pt x="842819" y="856012"/>
                  <a:pt x="842819" y="856012"/>
                </a:cubicBezTo>
              </a:path>
            </a:pathLst>
          </a:custGeom>
          <a:ln w="3810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0" y="2101273"/>
            <a:ext cx="12469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Property of interest</a:t>
            </a:r>
            <a:endParaRPr lang="en-GB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469909" y="3151909"/>
            <a:ext cx="1674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Steps stratified into intermediate </a:t>
            </a:r>
            <a:r>
              <a:rPr lang="en-GB" sz="1600" b="1" dirty="0" err="1" smtClean="0"/>
              <a:t>λ</a:t>
            </a:r>
            <a:r>
              <a:rPr lang="en-GB" sz="1600" b="1" dirty="0" smtClean="0"/>
              <a:t> windows</a:t>
            </a:r>
            <a:endParaRPr lang="en-GB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62114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How do we parameterise the solute we want to investigate?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045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/>
      <p:bldP spid="17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2:</a:t>
            </a:r>
            <a:endParaRPr lang="en-US" sz="45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 AMOEBA </a:t>
            </a:r>
            <a:r>
              <a:rPr lang="en-US" dirty="0" err="1" smtClean="0"/>
              <a:t>parameterisation</a:t>
            </a:r>
            <a:r>
              <a:rPr lang="en-US" dirty="0" smtClean="0"/>
              <a:t> process: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38108" y="3576604"/>
            <a:ext cx="1150854" cy="582111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Initial 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05926" y="3576604"/>
            <a:ext cx="1474670" cy="582111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Geometry </a:t>
            </a:r>
            <a:r>
              <a:rPr lang="en-US" dirty="0" err="1" smtClean="0">
                <a:solidFill>
                  <a:schemeClr val="tx1"/>
                </a:solidFill>
              </a:rPr>
              <a:t>optimisation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11851" y="3570246"/>
            <a:ext cx="1474670" cy="582111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ESP calculation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378092" y="3570246"/>
            <a:ext cx="1474670" cy="582111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ESP fitting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05926" y="5160812"/>
            <a:ext cx="1474670" cy="969818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Distributed </a:t>
            </a:r>
            <a:r>
              <a:rPr lang="en-US" dirty="0" err="1" smtClean="0">
                <a:solidFill>
                  <a:schemeClr val="tx1"/>
                </a:solidFill>
              </a:rPr>
              <a:t>Multipole</a:t>
            </a:r>
            <a:r>
              <a:rPr lang="en-US" dirty="0" smtClean="0">
                <a:solidFill>
                  <a:schemeClr val="tx1"/>
                </a:solidFill>
              </a:rPr>
              <a:t>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71754" y="5329810"/>
            <a:ext cx="1474670" cy="582111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Initial </a:t>
            </a:r>
            <a:r>
              <a:rPr lang="en-US" dirty="0" err="1" smtClean="0">
                <a:solidFill>
                  <a:schemeClr val="tx1"/>
                </a:solidFill>
              </a:rPr>
              <a:t>multipoles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05925" y="1731896"/>
            <a:ext cx="1474671" cy="1212189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Valence, </a:t>
            </a:r>
            <a:r>
              <a:rPr lang="en-US" dirty="0" err="1" smtClean="0">
                <a:solidFill>
                  <a:schemeClr val="tx1"/>
                </a:solidFill>
              </a:rPr>
              <a:t>vdW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polarisability</a:t>
            </a:r>
            <a:r>
              <a:rPr lang="en-US" dirty="0" smtClean="0">
                <a:solidFill>
                  <a:schemeClr val="tx1"/>
                </a:solidFill>
              </a:rPr>
              <a:t> assignments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78092" y="1936623"/>
            <a:ext cx="1474671" cy="806504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Torsional scanning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395669" y="3285548"/>
            <a:ext cx="1474670" cy="1164223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Final </a:t>
            </a:r>
            <a:r>
              <a:rPr lang="en-US" dirty="0" err="1" smtClean="0">
                <a:solidFill>
                  <a:schemeClr val="tx1"/>
                </a:solidFill>
              </a:rPr>
              <a:t>multipoles</a:t>
            </a:r>
            <a:r>
              <a:rPr lang="en-US" dirty="0" smtClean="0">
                <a:solidFill>
                  <a:schemeClr val="tx1"/>
                </a:solidFill>
              </a:rPr>
              <a:t> &amp; valence parameters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3"/>
            <a:endCxn id="14" idx="1"/>
          </p:cNvCxnSpPr>
          <p:nvPr/>
        </p:nvCxnSpPr>
        <p:spPr>
          <a:xfrm>
            <a:off x="1388962" y="3867660"/>
            <a:ext cx="4169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3" idx="0"/>
            <a:endCxn id="22" idx="1"/>
          </p:cNvCxnSpPr>
          <p:nvPr/>
        </p:nvCxnSpPr>
        <p:spPr>
          <a:xfrm flipV="1">
            <a:off x="813535" y="2337991"/>
            <a:ext cx="992390" cy="12386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3"/>
            <a:endCxn id="23" idx="1"/>
          </p:cNvCxnSpPr>
          <p:nvPr/>
        </p:nvCxnSpPr>
        <p:spPr>
          <a:xfrm>
            <a:off x="3280596" y="2337991"/>
            <a:ext cx="2097496" cy="1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24" idx="0"/>
          </p:cNvCxnSpPr>
          <p:nvPr/>
        </p:nvCxnSpPr>
        <p:spPr>
          <a:xfrm>
            <a:off x="6852763" y="2339875"/>
            <a:ext cx="1280241" cy="9456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3"/>
            <a:endCxn id="18" idx="1"/>
          </p:cNvCxnSpPr>
          <p:nvPr/>
        </p:nvCxnSpPr>
        <p:spPr>
          <a:xfrm flipV="1">
            <a:off x="3280596" y="3861302"/>
            <a:ext cx="331255" cy="6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3"/>
            <a:endCxn id="19" idx="1"/>
          </p:cNvCxnSpPr>
          <p:nvPr/>
        </p:nvCxnSpPr>
        <p:spPr>
          <a:xfrm>
            <a:off x="5086521" y="3861302"/>
            <a:ext cx="2915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2"/>
            <a:endCxn id="20" idx="0"/>
          </p:cNvCxnSpPr>
          <p:nvPr/>
        </p:nvCxnSpPr>
        <p:spPr>
          <a:xfrm>
            <a:off x="2543261" y="4158715"/>
            <a:ext cx="0" cy="1002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3"/>
            <a:endCxn id="21" idx="1"/>
          </p:cNvCxnSpPr>
          <p:nvPr/>
        </p:nvCxnSpPr>
        <p:spPr>
          <a:xfrm flipV="1">
            <a:off x="3280596" y="5620866"/>
            <a:ext cx="2091158" cy="248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0"/>
            <a:endCxn id="19" idx="2"/>
          </p:cNvCxnSpPr>
          <p:nvPr/>
        </p:nvCxnSpPr>
        <p:spPr>
          <a:xfrm flipV="1">
            <a:off x="6109089" y="4152357"/>
            <a:ext cx="6338" cy="11774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3"/>
            <a:endCxn id="24" idx="1"/>
          </p:cNvCxnSpPr>
          <p:nvPr/>
        </p:nvCxnSpPr>
        <p:spPr>
          <a:xfrm>
            <a:off x="6852762" y="3861302"/>
            <a:ext cx="542907" cy="6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/>
              <a:t>1</a:t>
            </a:r>
            <a:r>
              <a:rPr lang="en-GB" sz="1200" dirty="0" smtClean="0"/>
              <a:t> P</a:t>
            </a:r>
            <a:r>
              <a:rPr lang="en-GB" sz="1200" dirty="0"/>
              <a:t>. </a:t>
            </a:r>
            <a:r>
              <a:rPr lang="en-GB" sz="1200" dirty="0" err="1"/>
              <a:t>Ren</a:t>
            </a:r>
            <a:r>
              <a:rPr lang="en-GB" sz="1200" dirty="0"/>
              <a:t>, C. Wu &amp; J.W. Ponder, J. Chem. Theory </a:t>
            </a:r>
            <a:r>
              <a:rPr lang="en-GB" sz="1200" dirty="0" err="1"/>
              <a:t>Comput</a:t>
            </a:r>
            <a:r>
              <a:rPr lang="en-GB" sz="1200" dirty="0"/>
              <a:t>., 2011, </a:t>
            </a:r>
            <a:r>
              <a:rPr lang="en-GB" sz="1200" b="1" dirty="0"/>
              <a:t>7</a:t>
            </a:r>
            <a:r>
              <a:rPr lang="en-GB" sz="1200" dirty="0"/>
              <a:t>, 3143-3161</a:t>
            </a:r>
          </a:p>
        </p:txBody>
      </p:sp>
    </p:spTree>
    <p:extLst>
      <p:ext uri="{BB962C8B-B14F-4D97-AF65-F5344CB8AC3E}">
        <p14:creationId xmlns:p14="http://schemas.microsoft.com/office/powerpoint/2010/main" val="188333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2: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692727" y="1570186"/>
            <a:ext cx="4121728" cy="4355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 smtClean="0"/>
              <a:t>A few goals: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Parameterise ethanol consistently with the rest of the force field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Become familiar with AMOEBA treatment of permanent &amp; induced electrostatics (local frames, polarisation groups, </a:t>
            </a:r>
            <a:r>
              <a:rPr lang="en-GB" dirty="0" err="1" smtClean="0"/>
              <a:t>Thole</a:t>
            </a:r>
            <a:r>
              <a:rPr lang="en-GB" dirty="0" smtClean="0"/>
              <a:t> </a:t>
            </a:r>
            <a:r>
              <a:rPr lang="en-GB" dirty="0" err="1" smtClean="0"/>
              <a:t>polarisabilities</a:t>
            </a:r>
            <a:r>
              <a:rPr lang="en-GB" dirty="0" smtClean="0"/>
              <a:t>…)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Get a feel for how valence parameters can be assigned and fitted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Do some basic testing of your assigned parameters through simulation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Set up for some free energy calculations</a:t>
            </a:r>
            <a:endParaRPr lang="en-GB" dirty="0"/>
          </a:p>
        </p:txBody>
      </p:sp>
      <p:pic>
        <p:nvPicPr>
          <p:cNvPr id="2" name="Picture 1" descr="Ethano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82" y="2406350"/>
            <a:ext cx="2817490" cy="17902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605222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N.B. Exercise 2 is split into two halves, but you can arrange these before/after lunch as you wish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58652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2 round up:</a:t>
            </a:r>
            <a:endParaRPr lang="en-US" sz="4500" dirty="0"/>
          </a:p>
        </p:txBody>
      </p:sp>
      <p:sp>
        <p:nvSpPr>
          <p:cNvPr id="8" name="TextBox 7"/>
          <p:cNvSpPr txBox="1"/>
          <p:nvPr/>
        </p:nvSpPr>
        <p:spPr>
          <a:xfrm>
            <a:off x="600364" y="1535545"/>
            <a:ext cx="794327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Parameterisation is lengthier than a fixed-point-charge model</a:t>
            </a:r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4000" b="1" dirty="0" smtClean="0">
                <a:solidFill>
                  <a:srgbClr val="0000FF"/>
                </a:solidFill>
              </a:rPr>
              <a:t>BUT</a:t>
            </a:r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endParaRPr lang="en-GB" dirty="0" smtClean="0"/>
          </a:p>
          <a:p>
            <a:pPr algn="ctr"/>
            <a:r>
              <a:rPr lang="en-GB" sz="3600" dirty="0" smtClean="0"/>
              <a:t>There is a well-defined process to follow!</a:t>
            </a:r>
          </a:p>
        </p:txBody>
      </p:sp>
    </p:spTree>
    <p:extLst>
      <p:ext uri="{BB962C8B-B14F-4D97-AF65-F5344CB8AC3E}">
        <p14:creationId xmlns:p14="http://schemas.microsoft.com/office/powerpoint/2010/main" val="125394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2 round up:</a:t>
            </a:r>
            <a:endParaRPr lang="en-US" sz="4500" dirty="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860176"/>
              </p:ext>
            </p:extLst>
          </p:nvPr>
        </p:nvGraphicFramePr>
        <p:xfrm>
          <a:off x="701131" y="1717335"/>
          <a:ext cx="7681782" cy="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9" name="Equation" r:id="rId4" imgW="3454400" imgH="254000" progId="Equation.3">
                  <p:embed/>
                </p:oleObj>
              </mc:Choice>
              <mc:Fallback>
                <p:oleObj name="Equation" r:id="rId4" imgW="3454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131" y="1717335"/>
                        <a:ext cx="7681782" cy="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 bwMode="auto">
          <a:xfrm>
            <a:off x="6557819" y="1573319"/>
            <a:ext cx="1866610" cy="828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Another look at the electrostatics terms: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1" y="2597727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Any ‘permanent </a:t>
            </a:r>
            <a:r>
              <a:rPr lang="en-GB" dirty="0" err="1" smtClean="0"/>
              <a:t>multipoles</a:t>
            </a:r>
            <a:r>
              <a:rPr lang="en-GB" dirty="0" smtClean="0"/>
              <a:t>’ derived from QM calculations</a:t>
            </a:r>
          </a:p>
          <a:p>
            <a:pPr algn="ctr"/>
            <a:r>
              <a:rPr lang="en-GB" dirty="0" smtClean="0"/>
              <a:t>will include a contribution from </a:t>
            </a:r>
            <a:r>
              <a:rPr lang="en-GB" dirty="0" err="1" smtClean="0"/>
              <a:t>intramolecular</a:t>
            </a:r>
            <a:r>
              <a:rPr lang="en-GB" dirty="0" smtClean="0"/>
              <a:t> polarisation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57201" y="3405909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MM, AMOEBA induced dipole model contributes this </a:t>
            </a:r>
            <a:r>
              <a:rPr lang="en-GB" dirty="0" err="1" smtClean="0"/>
              <a:t>intramolecular</a:t>
            </a:r>
            <a:r>
              <a:rPr lang="en-GB" dirty="0" smtClean="0"/>
              <a:t> term, and permanent </a:t>
            </a:r>
            <a:r>
              <a:rPr lang="en-GB" dirty="0" err="1" smtClean="0"/>
              <a:t>multipoles</a:t>
            </a:r>
            <a:r>
              <a:rPr lang="en-GB" dirty="0" smtClean="0"/>
              <a:t> should be conformation independent 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59347" y="4052240"/>
            <a:ext cx="861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smtClean="0"/>
              <a:t>How does AMOEBA treat </a:t>
            </a:r>
            <a:r>
              <a:rPr lang="en-GB" b="1" i="1" dirty="0" err="1" smtClean="0"/>
              <a:t>intramolecular</a:t>
            </a:r>
            <a:r>
              <a:rPr lang="en-GB" b="1" i="1" dirty="0" smtClean="0"/>
              <a:t> polarisation? Through ‘polarisation groups’:</a:t>
            </a:r>
            <a:endParaRPr lang="en-GB" b="1" i="1" dirty="0"/>
          </a:p>
        </p:txBody>
      </p:sp>
      <p:pic>
        <p:nvPicPr>
          <p:cNvPr id="10" name="Picture 9" descr="Alanine_polgp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729494"/>
            <a:ext cx="4876800" cy="156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9347" y="6333936"/>
            <a:ext cx="861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Polarisation</a:t>
            </a:r>
            <a:r>
              <a:rPr lang="en-US" dirty="0" smtClean="0"/>
              <a:t> groups in alanine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2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2 round up:</a:t>
            </a:r>
            <a:endParaRPr lang="en-US" sz="4500" dirty="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35305"/>
              </p:ext>
            </p:extLst>
          </p:nvPr>
        </p:nvGraphicFramePr>
        <p:xfrm>
          <a:off x="701131" y="1717335"/>
          <a:ext cx="7681782" cy="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1" name="Equation" r:id="rId4" imgW="3454400" imgH="254000" progId="Equation.3">
                  <p:embed/>
                </p:oleObj>
              </mc:Choice>
              <mc:Fallback>
                <p:oleObj name="Equation" r:id="rId4" imgW="3454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131" y="1717335"/>
                        <a:ext cx="7681782" cy="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 bwMode="auto">
          <a:xfrm>
            <a:off x="6557819" y="1573319"/>
            <a:ext cx="1866610" cy="828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) Another look at the electrostatics terms: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1" y="3151887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</a:t>
            </a:r>
            <a:r>
              <a:rPr lang="en-GB" dirty="0" smtClean="0"/>
              <a:t>hat happens to induced point dipoles at very short range?</a:t>
            </a:r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3133707" y="4232508"/>
            <a:ext cx="1432458" cy="579841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μ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ind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66165" y="4232508"/>
            <a:ext cx="1432458" cy="579841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μ</a:t>
            </a:r>
            <a:r>
              <a:rPr lang="en-US" b="1" baseline="-25000" dirty="0" err="1" smtClean="0">
                <a:solidFill>
                  <a:schemeClr val="tx1"/>
                </a:solidFill>
              </a:rPr>
              <a:t>ind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33707" y="4026299"/>
            <a:ext cx="1432458" cy="0"/>
          </a:xfrm>
          <a:prstGeom prst="straightConnector1">
            <a:avLst/>
          </a:prstGeom>
          <a:ln w="127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230341" y="3888242"/>
            <a:ext cx="0" cy="303726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66165" y="4026299"/>
            <a:ext cx="1432458" cy="0"/>
          </a:xfrm>
          <a:prstGeom prst="straightConnector1">
            <a:avLst/>
          </a:prstGeom>
          <a:ln w="1270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62799" y="3888242"/>
            <a:ext cx="0" cy="303726"/>
          </a:xfrm>
          <a:prstGeom prst="line">
            <a:avLst/>
          </a:prstGeom>
          <a:ln w="12700" cmpd="sng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133707" y="5088836"/>
            <a:ext cx="2864916" cy="4141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98623" y="4904170"/>
            <a:ext cx="572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3740705"/>
            <a:ext cx="2279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Induced dipoles feel the external field </a:t>
            </a:r>
            <a:r>
              <a:rPr lang="en-GB" b="1" dirty="0" smtClean="0"/>
              <a:t>E</a:t>
            </a:r>
            <a:r>
              <a:rPr lang="en-GB" dirty="0" smtClean="0"/>
              <a:t>, plus the response field due to the adjacent dipole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6442365" y="3969057"/>
            <a:ext cx="2394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As inter-dipole distance decreases, the response field -&gt; ∞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743301" y="5273502"/>
            <a:ext cx="56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Known as the </a:t>
            </a:r>
            <a:r>
              <a:rPr lang="en-GB" b="1" dirty="0" smtClean="0">
                <a:solidFill>
                  <a:srgbClr val="0000FF"/>
                </a:solidFill>
              </a:rPr>
              <a:t>‘polarisation catastrophe’</a:t>
            </a:r>
            <a:endParaRPr lang="en-GB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72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2" grpId="0"/>
      <p:bldP spid="2" grpId="0"/>
      <p:bldP spid="23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2 round up:</a:t>
            </a:r>
            <a:endParaRPr lang="en-US" sz="4500" dirty="0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518409"/>
              </p:ext>
            </p:extLst>
          </p:nvPr>
        </p:nvGraphicFramePr>
        <p:xfrm>
          <a:off x="701131" y="1717335"/>
          <a:ext cx="7681782" cy="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9" name="Equation" r:id="rId4" imgW="3454400" imgH="254000" progId="Equation.3">
                  <p:embed/>
                </p:oleObj>
              </mc:Choice>
              <mc:Fallback>
                <p:oleObj name="Equation" r:id="rId4" imgW="3454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131" y="1717335"/>
                        <a:ext cx="7681782" cy="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 bwMode="auto">
          <a:xfrm>
            <a:off x="6557819" y="1573319"/>
            <a:ext cx="1866610" cy="828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Another look at the electrostatics terms: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" y="2883687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Known as the </a:t>
            </a:r>
            <a:r>
              <a:rPr lang="en-GB" b="1" dirty="0" smtClean="0">
                <a:solidFill>
                  <a:srgbClr val="0000FF"/>
                </a:solidFill>
              </a:rPr>
              <a:t>‘polarisation catastrophe’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509" y="3605177"/>
            <a:ext cx="24845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AMOEBA uses a </a:t>
            </a:r>
            <a:r>
              <a:rPr lang="en-GB" dirty="0" err="1" smtClean="0"/>
              <a:t>Thole</a:t>
            </a:r>
            <a:r>
              <a:rPr lang="en-GB" dirty="0" smtClean="0"/>
              <a:t> damped polarisation model</a:t>
            </a:r>
            <a:r>
              <a:rPr lang="en-GB" baseline="30000" dirty="0" smtClean="0"/>
              <a:t>1</a:t>
            </a:r>
            <a:r>
              <a:rPr lang="en-GB" dirty="0" smtClean="0"/>
              <a:t> to avoid this, replacing point </a:t>
            </a:r>
            <a:r>
              <a:rPr lang="en-GB" dirty="0" err="1" smtClean="0"/>
              <a:t>multipoles</a:t>
            </a:r>
            <a:r>
              <a:rPr lang="en-GB" dirty="0" smtClean="0"/>
              <a:t> with smeared distributions, e.g.:</a:t>
            </a:r>
            <a:endParaRPr lang="en-GB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035318"/>
              </p:ext>
            </p:extLst>
          </p:nvPr>
        </p:nvGraphicFramePr>
        <p:xfrm>
          <a:off x="2967182" y="4076115"/>
          <a:ext cx="2741613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0" name="Equation" r:id="rId6" imgW="1333500" imgH="393700" progId="Equation.3">
                  <p:embed/>
                </p:oleObj>
              </mc:Choice>
              <mc:Fallback>
                <p:oleObj name="Equation" r:id="rId6" imgW="1333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67182" y="4076115"/>
                        <a:ext cx="2741613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98244"/>
              </p:ext>
            </p:extLst>
          </p:nvPr>
        </p:nvGraphicFramePr>
        <p:xfrm>
          <a:off x="7381009" y="4025741"/>
          <a:ext cx="1619250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1" name="Equation" r:id="rId8" imgW="787400" imgH="457200" progId="Equation.3">
                  <p:embed/>
                </p:oleObj>
              </mc:Choice>
              <mc:Fallback>
                <p:oleObj name="Equation" r:id="rId8" imgW="787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81009" y="4025741"/>
                        <a:ext cx="1619250" cy="94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80545" y="4283368"/>
            <a:ext cx="116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Where: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" y="5576454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Both the ‘damping parameter’ </a:t>
            </a:r>
            <a:r>
              <a:rPr lang="en-GB" i="1" dirty="0" smtClean="0"/>
              <a:t>a</a:t>
            </a:r>
            <a:r>
              <a:rPr lang="en-GB" dirty="0" smtClean="0"/>
              <a:t> and the </a:t>
            </a:r>
            <a:r>
              <a:rPr lang="en-GB" dirty="0" err="1" smtClean="0"/>
              <a:t>polarisabilities</a:t>
            </a:r>
            <a:r>
              <a:rPr lang="en-GB" dirty="0" smtClean="0"/>
              <a:t> </a:t>
            </a:r>
            <a:r>
              <a:rPr lang="en-GB" i="1" dirty="0" smtClean="0"/>
              <a:t>α</a:t>
            </a:r>
            <a:r>
              <a:rPr lang="en-GB" dirty="0" smtClean="0"/>
              <a:t> can be empirically chosen to work with this model. For AMOEBA, </a:t>
            </a:r>
            <a:r>
              <a:rPr lang="en-GB" i="1" dirty="0" smtClean="0"/>
              <a:t>a</a:t>
            </a:r>
            <a:r>
              <a:rPr lang="en-GB" dirty="0"/>
              <a:t> </a:t>
            </a:r>
            <a:r>
              <a:rPr lang="en-GB" dirty="0" smtClean="0"/>
              <a:t>= 0.39, and </a:t>
            </a:r>
            <a:r>
              <a:rPr lang="en-GB" i="1" dirty="0" smtClean="0"/>
              <a:t>α</a:t>
            </a:r>
            <a:r>
              <a:rPr lang="en-GB" dirty="0" smtClean="0"/>
              <a:t> are based on the original values suggested by Thole</a:t>
            </a:r>
            <a:r>
              <a:rPr lang="en-GB" baseline="30000" dirty="0"/>
              <a:t>1</a:t>
            </a:r>
            <a:r>
              <a:rPr lang="en-GB" dirty="0" smtClean="0"/>
              <a:t>, with minor adaptations (see e.g. the review papers earlier)</a:t>
            </a:r>
            <a:endParaRPr lang="en-GB" i="1" dirty="0"/>
          </a:p>
        </p:txBody>
      </p:sp>
      <p:sp>
        <p:nvSpPr>
          <p:cNvPr id="27" name="Rectangle 26"/>
          <p:cNvSpPr/>
          <p:nvPr/>
        </p:nvSpPr>
        <p:spPr>
          <a:xfrm>
            <a:off x="0" y="6581001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/>
              <a:t>1</a:t>
            </a:r>
            <a:r>
              <a:rPr lang="en-GB" sz="1200" dirty="0" smtClean="0"/>
              <a:t> B.T. </a:t>
            </a:r>
            <a:r>
              <a:rPr lang="en-GB" sz="1200" dirty="0" err="1" smtClean="0"/>
              <a:t>Thole</a:t>
            </a:r>
            <a:r>
              <a:rPr lang="en-GB" sz="1200" dirty="0" smtClean="0"/>
              <a:t>, Chem. Phys., 1981, </a:t>
            </a:r>
            <a:r>
              <a:rPr lang="en-GB" sz="1200" b="1" dirty="0" smtClean="0"/>
              <a:t>59</a:t>
            </a:r>
            <a:r>
              <a:rPr lang="en-GB" sz="1200" dirty="0" smtClean="0"/>
              <a:t>, 341-350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2085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2 round up:</a:t>
            </a:r>
            <a:endParaRPr lang="en-US" sz="45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) Valence parameters</a:t>
            </a:r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962851"/>
              </p:ext>
            </p:extLst>
          </p:nvPr>
        </p:nvGraphicFramePr>
        <p:xfrm>
          <a:off x="701131" y="1832785"/>
          <a:ext cx="7681782" cy="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7" name="Equation" r:id="rId4" imgW="3454400" imgH="254000" progId="Equation.3">
                  <p:embed/>
                </p:oleObj>
              </mc:Choice>
              <mc:Fallback>
                <p:oleObj name="Equation" r:id="rId4" imgW="3454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1131" y="1832785"/>
                        <a:ext cx="7681782" cy="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1270000" y="1697261"/>
            <a:ext cx="4383520" cy="82809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charset="0"/>
              <a:ea typeface="ＭＳ Ｐゴシック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655454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…can be suggested based on atom type by </a:t>
            </a:r>
            <a:r>
              <a:rPr lang="en-GB" sz="1600" dirty="0" smtClean="0">
                <a:solidFill>
                  <a:srgbClr val="008000"/>
                </a:solidFill>
                <a:latin typeface="Courier"/>
                <a:cs typeface="Courier"/>
              </a:rPr>
              <a:t>valence</a:t>
            </a:r>
            <a:r>
              <a:rPr lang="en-GB" dirty="0" smtClean="0"/>
              <a:t> and/or fitted to QM data using </a:t>
            </a:r>
            <a:r>
              <a:rPr lang="en-GB" sz="1600" dirty="0" smtClean="0">
                <a:solidFill>
                  <a:srgbClr val="008000"/>
                </a:solidFill>
                <a:latin typeface="Courier"/>
                <a:cs typeface="Courier"/>
              </a:rPr>
              <a:t>valence</a:t>
            </a:r>
            <a:r>
              <a:rPr lang="en-GB" dirty="0" smtClean="0"/>
              <a:t> or </a:t>
            </a:r>
            <a:r>
              <a:rPr lang="en-GB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torsfit</a:t>
            </a:r>
            <a:r>
              <a:rPr lang="en-GB" dirty="0" smtClean="0"/>
              <a:t>. What will work best for you will depend on your molecule!</a:t>
            </a:r>
            <a:endParaRPr lang="en-GB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3396892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3) Control of free energy calculations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54182" y="3913926"/>
            <a:ext cx="803563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l-GR" dirty="0" smtClean="0"/>
              <a:t>λ</a:t>
            </a:r>
            <a:r>
              <a:rPr lang="en-GB" dirty="0" smtClean="0"/>
              <a:t> value(s) for alchemical free energy calculations controlled by keywords in </a:t>
            </a:r>
            <a:r>
              <a:rPr lang="en-GB" dirty="0" smtClean="0">
                <a:solidFill>
                  <a:srgbClr val="008000"/>
                </a:solidFill>
                <a:latin typeface="Courier"/>
                <a:cs typeface="Courier"/>
              </a:rPr>
              <a:t>key</a:t>
            </a:r>
            <a:r>
              <a:rPr lang="en-GB" dirty="0" smtClean="0"/>
              <a:t> file: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sz="1600" dirty="0">
                <a:solidFill>
                  <a:srgbClr val="008000"/>
                </a:solidFill>
                <a:latin typeface="Courier"/>
                <a:cs typeface="Courier"/>
              </a:rPr>
              <a:t>l</a:t>
            </a:r>
            <a:r>
              <a:rPr lang="en-GB" sz="1600" dirty="0" smtClean="0">
                <a:solidFill>
                  <a:srgbClr val="008000"/>
                </a:solidFill>
                <a:latin typeface="Courier"/>
                <a:cs typeface="Courier"/>
              </a:rPr>
              <a:t>igand -1 9</a:t>
            </a:r>
            <a:r>
              <a:rPr lang="en-GB" sz="1600" dirty="0" smtClean="0">
                <a:latin typeface="Courier"/>
                <a:cs typeface="Courier"/>
              </a:rPr>
              <a:t> </a:t>
            </a:r>
            <a:r>
              <a:rPr lang="en-GB" dirty="0" smtClean="0">
                <a:latin typeface="+mj-lt"/>
                <a:cs typeface="Courier"/>
              </a:rPr>
              <a:t>defines atoms to be mutated (either range or list)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vdw</a:t>
            </a:r>
            <a:r>
              <a:rPr lang="en-GB" sz="1600" dirty="0" smtClean="0">
                <a:solidFill>
                  <a:srgbClr val="008000"/>
                </a:solidFill>
                <a:latin typeface="Courier"/>
                <a:cs typeface="Courier"/>
              </a:rPr>
              <a:t>-lambda 1.0 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Courier"/>
              </a:rPr>
              <a:t>defines</a:t>
            </a:r>
            <a:r>
              <a:rPr lang="en-GB" dirty="0" smtClean="0">
                <a:solidFill>
                  <a:srgbClr val="008000"/>
                </a:solidFill>
                <a:latin typeface="+mj-lt"/>
                <a:cs typeface="Courier"/>
              </a:rPr>
              <a:t> </a:t>
            </a:r>
            <a:r>
              <a:rPr lang="en-GB" dirty="0" smtClean="0"/>
              <a:t>coupling of ligand </a:t>
            </a:r>
            <a:r>
              <a:rPr lang="en-GB" dirty="0" err="1" smtClean="0"/>
              <a:t>vdW</a:t>
            </a:r>
            <a:r>
              <a:rPr lang="en-GB" dirty="0" smtClean="0"/>
              <a:t> interactions to surrounding system (1.0 = on, 0.0 = off)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ele</a:t>
            </a:r>
            <a:r>
              <a:rPr lang="en-GB" sz="1600" dirty="0" smtClean="0">
                <a:solidFill>
                  <a:srgbClr val="008000"/>
                </a:solidFill>
                <a:latin typeface="Courier"/>
                <a:cs typeface="Courier"/>
              </a:rPr>
              <a:t>-lambda 1.0 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Courier"/>
              </a:rPr>
              <a:t>defines scaling of ligand </a:t>
            </a:r>
            <a:r>
              <a:rPr lang="en-GB" dirty="0" err="1" smtClean="0">
                <a:solidFill>
                  <a:srgbClr val="000000"/>
                </a:solidFill>
                <a:latin typeface="+mj-lt"/>
                <a:cs typeface="Courier"/>
              </a:rPr>
              <a:t>multipoles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Courier"/>
              </a:rPr>
              <a:t>/</a:t>
            </a:r>
            <a:r>
              <a:rPr lang="en-GB" dirty="0" err="1" smtClean="0">
                <a:solidFill>
                  <a:srgbClr val="000000"/>
                </a:solidFill>
                <a:latin typeface="+mj-lt"/>
                <a:cs typeface="Courier"/>
              </a:rPr>
              <a:t>polarisabilities</a:t>
            </a:r>
            <a:r>
              <a:rPr lang="en-GB" dirty="0" smtClean="0">
                <a:solidFill>
                  <a:srgbClr val="000000"/>
                </a:solidFill>
                <a:latin typeface="+mj-lt"/>
                <a:cs typeface="Courier"/>
              </a:rPr>
              <a:t> (1.0 = on, 0.0 = off)</a:t>
            </a:r>
            <a:endParaRPr lang="en-GB" dirty="0">
              <a:solidFill>
                <a:srgbClr val="000000"/>
              </a:solidFill>
              <a:latin typeface="+mj-lt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1131" y="5899085"/>
            <a:ext cx="7681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(Note that electrostatic interactions are annihilated, while </a:t>
            </a:r>
            <a:r>
              <a:rPr lang="en-GB" sz="1200" dirty="0" err="1" smtClean="0"/>
              <a:t>vdW</a:t>
            </a:r>
            <a:r>
              <a:rPr lang="en-GB" sz="1200" dirty="0" smtClean="0"/>
              <a:t> interactions are decoupled, with </a:t>
            </a:r>
            <a:r>
              <a:rPr lang="en-GB" sz="1200" dirty="0" err="1" smtClean="0"/>
              <a:t>softcore</a:t>
            </a:r>
            <a:r>
              <a:rPr lang="en-GB" sz="1200" dirty="0" smtClean="0"/>
              <a:t> potentials by default - this will affect the legs needed in your thermodynamic cycle) </a:t>
            </a:r>
            <a:endParaRPr lang="en-GB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63961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Any questions?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45553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" grpId="0"/>
      <p:bldP spid="3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399" y="1371600"/>
            <a:ext cx="8088489" cy="1828800"/>
          </a:xfrm>
        </p:spPr>
        <p:txBody>
          <a:bodyPr anchor="b" anchorCtr="0">
            <a:normAutofit/>
          </a:bodyPr>
          <a:lstStyle/>
          <a:p>
            <a:r>
              <a:rPr lang="en-US" sz="3600" dirty="0" smtClean="0">
                <a:cs typeface="Calibri"/>
              </a:rPr>
              <a:t>Exercise 3</a:t>
            </a:r>
            <a:br>
              <a:rPr lang="en-US" sz="3600" dirty="0" smtClean="0">
                <a:cs typeface="Calibri"/>
              </a:rPr>
            </a:br>
            <a:r>
              <a:rPr lang="en-US" sz="3600" dirty="0" smtClean="0">
                <a:cs typeface="Calibri"/>
              </a:rPr>
              <a:t>Free energy calculation &amp; analysis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9942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Housekeeping</a:t>
            </a:r>
            <a:endParaRPr lang="en-US" sz="4500" dirty="0"/>
          </a:p>
        </p:txBody>
      </p:sp>
      <p:pic>
        <p:nvPicPr>
          <p:cNvPr id="3" name="Picture 2" descr="Avenue_map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459458"/>
            <a:ext cx="7024204" cy="5296941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5054600" y="1802669"/>
            <a:ext cx="2108200" cy="623031"/>
          </a:xfrm>
          <a:custGeom>
            <a:avLst/>
            <a:gdLst>
              <a:gd name="connsiteX0" fmla="*/ 0 w 2108200"/>
              <a:gd name="connsiteY0" fmla="*/ 623031 h 623031"/>
              <a:gd name="connsiteX1" fmla="*/ 482600 w 2108200"/>
              <a:gd name="connsiteY1" fmla="*/ 89631 h 623031"/>
              <a:gd name="connsiteX2" fmla="*/ 2108200 w 2108200"/>
              <a:gd name="connsiteY2" fmla="*/ 731 h 62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200" h="623031">
                <a:moveTo>
                  <a:pt x="0" y="623031"/>
                </a:moveTo>
                <a:cubicBezTo>
                  <a:pt x="65616" y="408189"/>
                  <a:pt x="131233" y="193348"/>
                  <a:pt x="482600" y="89631"/>
                </a:cubicBezTo>
                <a:cubicBezTo>
                  <a:pt x="833967" y="-14086"/>
                  <a:pt x="2108200" y="731"/>
                  <a:pt x="2108200" y="731"/>
                </a:cubicBezTo>
              </a:path>
            </a:pathLst>
          </a:custGeom>
          <a:ln w="57150" cmpd="sng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08800" y="1484881"/>
            <a:ext cx="1587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You are here (R2143)</a:t>
            </a:r>
            <a:endParaRPr lang="en-GB" sz="16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56300" y="3225800"/>
            <a:ext cx="1066800" cy="0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45300" y="3031123"/>
            <a:ext cx="82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Café</a:t>
            </a:r>
            <a:endParaRPr lang="en-GB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178300" y="2425700"/>
            <a:ext cx="368300" cy="16510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emergency-exit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4" t="11790" r="4588" b="9192"/>
          <a:stretch/>
        </p:blipFill>
        <p:spPr>
          <a:xfrm>
            <a:off x="3348667" y="1962149"/>
            <a:ext cx="829633" cy="80010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5461000" y="3676650"/>
            <a:ext cx="190500" cy="36830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70500" y="3896727"/>
            <a:ext cx="990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Main entrance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40875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3:</a:t>
            </a:r>
            <a:endParaRPr lang="en-US" sz="45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We’ve provided some example data of:</a:t>
            </a:r>
            <a:endParaRPr lang="en-US" dirty="0"/>
          </a:p>
        </p:txBody>
      </p:sp>
      <p:pic>
        <p:nvPicPr>
          <p:cNvPr id="2" name="Picture 1" descr="Therm_cycle_sf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1581811"/>
            <a:ext cx="5743575" cy="420052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385455" y="2825061"/>
            <a:ext cx="1385454" cy="653696"/>
          </a:xfrm>
          <a:custGeom>
            <a:avLst/>
            <a:gdLst>
              <a:gd name="connsiteX0" fmla="*/ 2493818 w 2493818"/>
              <a:gd name="connsiteY0" fmla="*/ 365059 h 653696"/>
              <a:gd name="connsiteX1" fmla="*/ 1547091 w 2493818"/>
              <a:gd name="connsiteY1" fmla="*/ 7150 h 653696"/>
              <a:gd name="connsiteX2" fmla="*/ 0 w 2493818"/>
              <a:gd name="connsiteY2" fmla="*/ 653696 h 653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3818" h="653696">
                <a:moveTo>
                  <a:pt x="2493818" y="365059"/>
                </a:moveTo>
                <a:cubicBezTo>
                  <a:pt x="2228272" y="162051"/>
                  <a:pt x="1962727" y="-40956"/>
                  <a:pt x="1547091" y="7150"/>
                </a:cubicBezTo>
                <a:cubicBezTo>
                  <a:pt x="1131455" y="55256"/>
                  <a:pt x="0" y="653696"/>
                  <a:pt x="0" y="653696"/>
                </a:cubicBezTo>
              </a:path>
            </a:pathLst>
          </a:custGeom>
          <a:ln w="3810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rot="19983205">
            <a:off x="6680931" y="2151400"/>
            <a:ext cx="842819" cy="856012"/>
          </a:xfrm>
          <a:custGeom>
            <a:avLst/>
            <a:gdLst>
              <a:gd name="connsiteX0" fmla="*/ 0 w 842819"/>
              <a:gd name="connsiteY0" fmla="*/ 682830 h 856012"/>
              <a:gd name="connsiteX1" fmla="*/ 427182 w 842819"/>
              <a:gd name="connsiteY1" fmla="*/ 1648 h 856012"/>
              <a:gd name="connsiteX2" fmla="*/ 842819 w 842819"/>
              <a:gd name="connsiteY2" fmla="*/ 856012 h 8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819" h="856012">
                <a:moveTo>
                  <a:pt x="0" y="682830"/>
                </a:moveTo>
                <a:cubicBezTo>
                  <a:pt x="143356" y="327807"/>
                  <a:pt x="286712" y="-27216"/>
                  <a:pt x="427182" y="1648"/>
                </a:cubicBezTo>
                <a:cubicBezTo>
                  <a:pt x="567652" y="30512"/>
                  <a:pt x="842819" y="856012"/>
                  <a:pt x="842819" y="856012"/>
                </a:cubicBezTo>
              </a:path>
            </a:pathLst>
          </a:custGeom>
          <a:ln w="3810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0" y="3151909"/>
            <a:ext cx="1570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Gas phase discharging of electrostatics,</a:t>
            </a:r>
          </a:p>
          <a:p>
            <a:pPr algn="ctr"/>
            <a:r>
              <a:rPr lang="en-GB" sz="1600" b="1" dirty="0" smtClean="0"/>
              <a:t>11 windows from </a:t>
            </a:r>
            <a:r>
              <a:rPr lang="en-GB" sz="1600" b="1" dirty="0" err="1" smtClean="0"/>
              <a:t>λ</a:t>
            </a:r>
            <a:r>
              <a:rPr lang="en-GB" sz="1600" b="1" dirty="0"/>
              <a:t> </a:t>
            </a:r>
            <a:r>
              <a:rPr lang="en-GB" sz="1600" b="1" dirty="0" smtClean="0"/>
              <a:t>= 1.0</a:t>
            </a:r>
          </a:p>
          <a:p>
            <a:pPr algn="ctr"/>
            <a:r>
              <a:rPr lang="en-GB" sz="1600" b="1" dirty="0" smtClean="0"/>
              <a:t>to </a:t>
            </a:r>
            <a:r>
              <a:rPr lang="en-GB" sz="1600" b="1" dirty="0" err="1" smtClean="0"/>
              <a:t>λ</a:t>
            </a:r>
            <a:r>
              <a:rPr lang="en-GB" sz="1600" b="1" dirty="0" smtClean="0"/>
              <a:t> = 0.0</a:t>
            </a:r>
            <a:endParaRPr lang="en-GB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643063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But how do we calculate free energies for individual legs from the trajectories?</a:t>
            </a:r>
            <a:endParaRPr lang="en-GB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73818" y="1909097"/>
            <a:ext cx="1570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Solution phase discharging of electrostatics,</a:t>
            </a:r>
          </a:p>
          <a:p>
            <a:pPr algn="ctr"/>
            <a:r>
              <a:rPr lang="en-GB" sz="1600" b="1" dirty="0" smtClean="0"/>
              <a:t>11 windows from </a:t>
            </a:r>
            <a:r>
              <a:rPr lang="en-GB" sz="1600" b="1" dirty="0" err="1" smtClean="0"/>
              <a:t>λ</a:t>
            </a:r>
            <a:r>
              <a:rPr lang="en-GB" sz="1600" b="1" dirty="0"/>
              <a:t> </a:t>
            </a:r>
            <a:r>
              <a:rPr lang="en-GB" sz="1600" b="1" dirty="0" smtClean="0"/>
              <a:t>= 1.0</a:t>
            </a:r>
          </a:p>
          <a:p>
            <a:pPr algn="ctr"/>
            <a:r>
              <a:rPr lang="en-GB" sz="1600" b="1" dirty="0" smtClean="0"/>
              <a:t>to </a:t>
            </a:r>
            <a:r>
              <a:rPr lang="en-GB" sz="1600" b="1" dirty="0" err="1" smtClean="0"/>
              <a:t>λ</a:t>
            </a:r>
            <a:r>
              <a:rPr lang="en-GB" sz="1600" b="1" dirty="0" smtClean="0"/>
              <a:t> = 0.0</a:t>
            </a:r>
            <a:endParaRPr lang="en-GB" sz="1600" b="1" dirty="0"/>
          </a:p>
        </p:txBody>
      </p:sp>
      <p:sp>
        <p:nvSpPr>
          <p:cNvPr id="14" name="Freeform 13"/>
          <p:cNvSpPr/>
          <p:nvPr/>
        </p:nvSpPr>
        <p:spPr>
          <a:xfrm rot="11554528">
            <a:off x="6746056" y="4459823"/>
            <a:ext cx="842819" cy="856012"/>
          </a:xfrm>
          <a:custGeom>
            <a:avLst/>
            <a:gdLst>
              <a:gd name="connsiteX0" fmla="*/ 0 w 842819"/>
              <a:gd name="connsiteY0" fmla="*/ 682830 h 856012"/>
              <a:gd name="connsiteX1" fmla="*/ 427182 w 842819"/>
              <a:gd name="connsiteY1" fmla="*/ 1648 h 856012"/>
              <a:gd name="connsiteX2" fmla="*/ 842819 w 842819"/>
              <a:gd name="connsiteY2" fmla="*/ 856012 h 8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819" h="856012">
                <a:moveTo>
                  <a:pt x="0" y="682830"/>
                </a:moveTo>
                <a:cubicBezTo>
                  <a:pt x="143356" y="327807"/>
                  <a:pt x="286712" y="-27216"/>
                  <a:pt x="427182" y="1648"/>
                </a:cubicBezTo>
                <a:cubicBezTo>
                  <a:pt x="567652" y="30512"/>
                  <a:pt x="842819" y="856012"/>
                  <a:pt x="842819" y="856012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7573818" y="4070406"/>
            <a:ext cx="1570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Solution phase decoupling of </a:t>
            </a:r>
            <a:r>
              <a:rPr lang="en-GB" sz="1600" b="1" dirty="0" err="1" smtClean="0"/>
              <a:t>vdW</a:t>
            </a:r>
            <a:r>
              <a:rPr lang="en-GB" sz="1600" b="1" dirty="0" smtClean="0"/>
              <a:t>,</a:t>
            </a:r>
          </a:p>
          <a:p>
            <a:pPr algn="ctr"/>
            <a:r>
              <a:rPr lang="en-GB" sz="1600" b="1" dirty="0" smtClean="0"/>
              <a:t>11 windows from </a:t>
            </a:r>
            <a:r>
              <a:rPr lang="en-GB" sz="1600" b="1" dirty="0" err="1" smtClean="0"/>
              <a:t>λ</a:t>
            </a:r>
            <a:r>
              <a:rPr lang="en-GB" sz="1600" b="1" dirty="0"/>
              <a:t> </a:t>
            </a:r>
            <a:r>
              <a:rPr lang="en-GB" sz="1600" b="1" dirty="0" smtClean="0"/>
              <a:t>= 1.0</a:t>
            </a:r>
          </a:p>
          <a:p>
            <a:pPr algn="ctr"/>
            <a:r>
              <a:rPr lang="en-GB" sz="1600" b="1" dirty="0" smtClean="0"/>
              <a:t>to </a:t>
            </a:r>
            <a:r>
              <a:rPr lang="en-GB" sz="1600" b="1" dirty="0" err="1" smtClean="0"/>
              <a:t>λ</a:t>
            </a:r>
            <a:r>
              <a:rPr lang="en-GB" sz="1600" b="1" dirty="0" smtClean="0"/>
              <a:t> = 0.0</a:t>
            </a:r>
            <a:endParaRPr lang="en-GB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599203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Overall: ∆</a:t>
            </a:r>
            <a:r>
              <a:rPr lang="en-GB" b="1" dirty="0" err="1" smtClean="0"/>
              <a:t>G</a:t>
            </a:r>
            <a:r>
              <a:rPr lang="en-GB" b="1" baseline="-25000" dirty="0" err="1" smtClean="0"/>
              <a:t>sol</a:t>
            </a:r>
            <a:r>
              <a:rPr lang="en-GB" b="1" dirty="0" smtClean="0"/>
              <a:t> = ∆</a:t>
            </a:r>
            <a:r>
              <a:rPr lang="en-GB" b="1" dirty="0" err="1" smtClean="0"/>
              <a:t>G</a:t>
            </a:r>
            <a:r>
              <a:rPr lang="en-GB" b="1" baseline="-25000" dirty="0" err="1" smtClean="0"/>
              <a:t>discharging,vac</a:t>
            </a:r>
            <a:r>
              <a:rPr lang="en-GB" b="1" dirty="0" smtClean="0"/>
              <a:t> - ∆</a:t>
            </a:r>
            <a:r>
              <a:rPr lang="en-GB" b="1" dirty="0" err="1" smtClean="0"/>
              <a:t>G</a:t>
            </a:r>
            <a:r>
              <a:rPr lang="en-GB" b="1" baseline="-25000" dirty="0" err="1" smtClean="0"/>
              <a:t>decoupling,sol</a:t>
            </a:r>
            <a:r>
              <a:rPr lang="en-GB" b="1" dirty="0" smtClean="0"/>
              <a:t> - ∆</a:t>
            </a:r>
            <a:r>
              <a:rPr lang="en-GB" b="1" dirty="0" err="1" smtClean="0"/>
              <a:t>G</a:t>
            </a:r>
            <a:r>
              <a:rPr lang="en-GB" b="1" baseline="-25000" dirty="0" err="1" smtClean="0"/>
              <a:t>discharging,sol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2286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  <p:bldP spid="13" grpId="0"/>
      <p:bldP spid="14" grpId="0" animBg="1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3:</a:t>
            </a:r>
            <a:endParaRPr lang="en-US" sz="45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Alchemical free energy calculations (for some, these will be familiar…)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160714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1) </a:t>
            </a:r>
            <a:r>
              <a:rPr lang="en-GB" sz="1600" b="1" dirty="0" err="1" smtClean="0"/>
              <a:t>Zwanzig</a:t>
            </a:r>
            <a:r>
              <a:rPr lang="en-GB" sz="1600" b="1" dirty="0" smtClean="0"/>
              <a:t>, FEP, Exponential Averaging…(choose your favourite name!)</a:t>
            </a:r>
            <a:endParaRPr lang="en-GB" sz="16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621491"/>
              </p:ext>
            </p:extLst>
          </p:nvPr>
        </p:nvGraphicFramePr>
        <p:xfrm>
          <a:off x="3280130" y="2038267"/>
          <a:ext cx="1985756" cy="432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0" name="Equation" r:id="rId4" imgW="990600" imgH="215900" progId="Equation.3">
                  <p:embed/>
                </p:oleObj>
              </mc:Choice>
              <mc:Fallback>
                <p:oleObj name="Equation" r:id="rId4" imgW="990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0130" y="2038267"/>
                        <a:ext cx="1985756" cy="4327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052923"/>
              </p:ext>
            </p:extLst>
          </p:nvPr>
        </p:nvGraphicFramePr>
        <p:xfrm>
          <a:off x="4134463" y="2291655"/>
          <a:ext cx="1603727" cy="866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1" name="Equation" r:id="rId6" imgW="800100" imgH="431800" progId="Equation.3">
                  <p:embed/>
                </p:oleObj>
              </mc:Choice>
              <mc:Fallback>
                <p:oleObj name="Equation" r:id="rId6" imgW="800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34463" y="2291655"/>
                        <a:ext cx="1603727" cy="866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 rot="16200000">
            <a:off x="3840052" y="2880614"/>
            <a:ext cx="681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. . .</a:t>
            </a:r>
            <a:endParaRPr lang="en-GB" b="1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394440"/>
              </p:ext>
            </p:extLst>
          </p:nvPr>
        </p:nvGraphicFramePr>
        <p:xfrm>
          <a:off x="4134463" y="3371236"/>
          <a:ext cx="35655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2" name="Equation" r:id="rId8" imgW="1778000" imgH="241300" progId="Equation.3">
                  <p:embed/>
                </p:oleObj>
              </mc:Choice>
              <mc:Fallback>
                <p:oleObj name="Equation" r:id="rId8" imgW="1778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34463" y="3371236"/>
                        <a:ext cx="3565525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57200" y="3883921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2</a:t>
            </a:r>
            <a:r>
              <a:rPr lang="en-GB" sz="1600" b="1" dirty="0" smtClean="0"/>
              <a:t>) Bennett’s Acceptance Ratio (BAR)</a:t>
            </a:r>
            <a:endParaRPr lang="en-GB" sz="1600" b="1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030783"/>
              </p:ext>
            </p:extLst>
          </p:nvPr>
        </p:nvGraphicFramePr>
        <p:xfrm>
          <a:off x="3280130" y="4183230"/>
          <a:ext cx="453231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3" name="Equation" r:id="rId10" imgW="2260600" imgH="482600" progId="Equation.3">
                  <p:embed/>
                </p:oleObj>
              </mc:Choice>
              <mc:Fallback>
                <p:oleObj name="Equation" r:id="rId10" imgW="2260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80130" y="4183230"/>
                        <a:ext cx="4532313" cy="96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493591"/>
              </p:ext>
            </p:extLst>
          </p:nvPr>
        </p:nvGraphicFramePr>
        <p:xfrm>
          <a:off x="3883031" y="5283658"/>
          <a:ext cx="26733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4" name="Equation" r:id="rId12" imgW="1333500" imgH="431800" progId="Equation.3">
                  <p:embed/>
                </p:oleObj>
              </mc:Choice>
              <mc:Fallback>
                <p:oleObj name="Equation" r:id="rId12" imgW="1333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83031" y="5283658"/>
                        <a:ext cx="2673350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280130" y="5114381"/>
            <a:ext cx="3439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w</a:t>
            </a:r>
            <a:r>
              <a:rPr lang="en-GB" sz="1600" dirty="0" smtClean="0"/>
              <a:t>here:</a:t>
            </a:r>
            <a:endParaRPr lang="en-GB" sz="1600" dirty="0"/>
          </a:p>
        </p:txBody>
      </p:sp>
      <p:sp>
        <p:nvSpPr>
          <p:cNvPr id="7" name="Freeform 6"/>
          <p:cNvSpPr/>
          <p:nvPr/>
        </p:nvSpPr>
        <p:spPr>
          <a:xfrm>
            <a:off x="1225086" y="4558869"/>
            <a:ext cx="1996096" cy="577378"/>
          </a:xfrm>
          <a:custGeom>
            <a:avLst/>
            <a:gdLst>
              <a:gd name="connsiteX0" fmla="*/ 1996096 w 1996096"/>
              <a:gd name="connsiteY0" fmla="*/ 47771 h 577378"/>
              <a:gd name="connsiteX1" fmla="*/ 1084005 w 1996096"/>
              <a:gd name="connsiteY1" fmla="*/ 47771 h 577378"/>
              <a:gd name="connsiteX2" fmla="*/ 68005 w 1996096"/>
              <a:gd name="connsiteY2" fmla="*/ 544226 h 577378"/>
              <a:gd name="connsiteX3" fmla="*/ 91096 w 1996096"/>
              <a:gd name="connsiteY3" fmla="*/ 532681 h 57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096" h="577378">
                <a:moveTo>
                  <a:pt x="1996096" y="47771"/>
                </a:moveTo>
                <a:cubicBezTo>
                  <a:pt x="1700724" y="6400"/>
                  <a:pt x="1405353" y="-34971"/>
                  <a:pt x="1084005" y="47771"/>
                </a:cubicBezTo>
                <a:cubicBezTo>
                  <a:pt x="762657" y="130513"/>
                  <a:pt x="233490" y="463408"/>
                  <a:pt x="68005" y="544226"/>
                </a:cubicBezTo>
                <a:cubicBezTo>
                  <a:pt x="-97480" y="625044"/>
                  <a:pt x="91096" y="532681"/>
                  <a:pt x="91096" y="532681"/>
                </a:cubicBezTo>
              </a:path>
            </a:pathLst>
          </a:custGeom>
          <a:ln w="38100" cmpd="sng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284025" y="5133307"/>
            <a:ext cx="1893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Too long to derive here, but see e.g. </a:t>
            </a:r>
            <a:r>
              <a:rPr lang="en-GB" sz="1600" u="sng" dirty="0" err="1" smtClean="0">
                <a:solidFill>
                  <a:srgbClr val="0000FF"/>
                </a:solidFill>
              </a:rPr>
              <a:t>alchemistry.org</a:t>
            </a:r>
            <a:r>
              <a:rPr lang="en-GB" sz="1600" u="sng" dirty="0" smtClean="0">
                <a:solidFill>
                  <a:srgbClr val="0000FF"/>
                </a:solidFill>
              </a:rPr>
              <a:t> </a:t>
            </a:r>
            <a:endParaRPr lang="en-GB" sz="1600" u="sng" dirty="0">
              <a:solidFill>
                <a:srgbClr val="0000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3279" y="6030658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Given a set of atomic coordinates over time (an ensemble averages of structures), we can calculate free energy differences between neighbouring states with different Hamiltonians (potential energy functions)</a:t>
            </a:r>
            <a:endParaRPr lang="en-GB" sz="1600" b="1" dirty="0"/>
          </a:p>
        </p:txBody>
      </p:sp>
      <p:sp>
        <p:nvSpPr>
          <p:cNvPr id="31" name="Freeform 30"/>
          <p:cNvSpPr/>
          <p:nvPr/>
        </p:nvSpPr>
        <p:spPr>
          <a:xfrm rot="12173780">
            <a:off x="5745976" y="2529184"/>
            <a:ext cx="1477483" cy="577378"/>
          </a:xfrm>
          <a:custGeom>
            <a:avLst/>
            <a:gdLst>
              <a:gd name="connsiteX0" fmla="*/ 1996096 w 1996096"/>
              <a:gd name="connsiteY0" fmla="*/ 47771 h 577378"/>
              <a:gd name="connsiteX1" fmla="*/ 1084005 w 1996096"/>
              <a:gd name="connsiteY1" fmla="*/ 47771 h 577378"/>
              <a:gd name="connsiteX2" fmla="*/ 68005 w 1996096"/>
              <a:gd name="connsiteY2" fmla="*/ 544226 h 577378"/>
              <a:gd name="connsiteX3" fmla="*/ 91096 w 1996096"/>
              <a:gd name="connsiteY3" fmla="*/ 532681 h 577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6096" h="577378">
                <a:moveTo>
                  <a:pt x="1996096" y="47771"/>
                </a:moveTo>
                <a:cubicBezTo>
                  <a:pt x="1700724" y="6400"/>
                  <a:pt x="1405353" y="-34971"/>
                  <a:pt x="1084005" y="47771"/>
                </a:cubicBezTo>
                <a:cubicBezTo>
                  <a:pt x="762657" y="130513"/>
                  <a:pt x="233490" y="463408"/>
                  <a:pt x="68005" y="544226"/>
                </a:cubicBezTo>
                <a:cubicBezTo>
                  <a:pt x="-97480" y="625044"/>
                  <a:pt x="91096" y="532681"/>
                  <a:pt x="91096" y="532681"/>
                </a:cubicBezTo>
              </a:path>
            </a:pathLst>
          </a:custGeom>
          <a:ln w="38100" cmpd="sng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7169727" y="2229876"/>
            <a:ext cx="2001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Relating free energy back to the </a:t>
            </a:r>
            <a:r>
              <a:rPr lang="en-GB" sz="1600" dirty="0" err="1" smtClean="0"/>
              <a:t>configurational</a:t>
            </a:r>
            <a:r>
              <a:rPr lang="en-GB" sz="1600" dirty="0" smtClean="0"/>
              <a:t> partition function</a:t>
            </a:r>
            <a:endParaRPr lang="en-GB" sz="1600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9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5" grpId="0"/>
      <p:bldP spid="7" grpId="0" animBg="1"/>
      <p:bldP spid="26" grpId="0"/>
      <p:bldP spid="28" grpId="0"/>
      <p:bldP spid="31" grpId="0" animBg="1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3:</a:t>
            </a:r>
            <a:endParaRPr lang="en-US" sz="4500" dirty="0"/>
          </a:p>
        </p:txBody>
      </p:sp>
      <p:sp>
        <p:nvSpPr>
          <p:cNvPr id="6" name="TextBox 5"/>
          <p:cNvSpPr txBox="1"/>
          <p:nvPr/>
        </p:nvSpPr>
        <p:spPr>
          <a:xfrm>
            <a:off x="692727" y="1570186"/>
            <a:ext cx="412172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 smtClean="0"/>
              <a:t>A few goals: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Become familiar with basic use of </a:t>
            </a:r>
            <a:r>
              <a:rPr lang="en-GB" sz="1600" dirty="0" err="1" smtClean="0">
                <a:solidFill>
                  <a:srgbClr val="008000"/>
                </a:solidFill>
                <a:latin typeface="Courier"/>
                <a:cs typeface="Courier"/>
              </a:rPr>
              <a:t>analyze</a:t>
            </a:r>
            <a:r>
              <a:rPr lang="en-GB" dirty="0" smtClean="0"/>
              <a:t> to analyse trajectories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Run EA and BAR calculations on example trajectories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GB" dirty="0" smtClean="0"/>
              <a:t>Get a feel for the sensitivity of EA by comparing forward/backward ∆G, simulation length etc. (if there’s time)</a:t>
            </a:r>
          </a:p>
        </p:txBody>
      </p:sp>
      <p:pic>
        <p:nvPicPr>
          <p:cNvPr id="4" name="Picture 3" descr="Free_energy_eq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27" y="1581076"/>
            <a:ext cx="4296064" cy="290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3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3 round up:</a:t>
            </a:r>
            <a:endParaRPr lang="en-US" sz="45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52400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1) Free energies with AMOEBA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997364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BAR ∆</a:t>
            </a:r>
            <a:r>
              <a:rPr lang="en-GB" dirty="0" err="1" smtClean="0"/>
              <a:t>G</a:t>
            </a:r>
            <a:r>
              <a:rPr lang="en-GB" baseline="-25000" dirty="0" err="1" smtClean="0"/>
              <a:t>hyd</a:t>
            </a:r>
            <a:r>
              <a:rPr lang="en-GB" dirty="0" smtClean="0"/>
              <a:t> for ethanol using the trajectories here = 6.1 kcal mol</a:t>
            </a:r>
            <a:r>
              <a:rPr lang="en-GB" baseline="30000" dirty="0" smtClean="0"/>
              <a:t>-1</a:t>
            </a:r>
            <a:endParaRPr lang="en-GB" dirty="0" smtClean="0"/>
          </a:p>
          <a:p>
            <a:pPr algn="ctr"/>
            <a:r>
              <a:rPr lang="en-GB" dirty="0" smtClean="0"/>
              <a:t>Could conceivably be improved with e.g.:</a:t>
            </a:r>
          </a:p>
          <a:p>
            <a:pPr marL="742950" lvl="1" indent="-285750" algn="ctr">
              <a:buFont typeface="Arial"/>
              <a:buChar char="•"/>
            </a:pPr>
            <a:r>
              <a:rPr lang="en-GB" dirty="0" smtClean="0"/>
              <a:t>Longer simulations</a:t>
            </a:r>
          </a:p>
          <a:p>
            <a:pPr marL="742950" lvl="1" indent="-285750" algn="ctr">
              <a:buFont typeface="Arial"/>
              <a:buChar char="•"/>
            </a:pPr>
            <a:r>
              <a:rPr lang="en-GB" dirty="0" smtClean="0"/>
              <a:t>Greater initial equilibration</a:t>
            </a:r>
          </a:p>
          <a:p>
            <a:pPr marL="742950" lvl="1" indent="-285750" algn="ctr">
              <a:buFont typeface="Arial"/>
              <a:buChar char="•"/>
            </a:pPr>
            <a:r>
              <a:rPr lang="en-GB" dirty="0" smtClean="0"/>
              <a:t>Empirical scaling of hydroxyl quadrupoles</a:t>
            </a:r>
            <a:r>
              <a:rPr lang="en-GB" baseline="30000" dirty="0" smtClean="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05419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/>
              <a:t>1</a:t>
            </a:r>
            <a:r>
              <a:rPr lang="en-GB" sz="1200" dirty="0" smtClean="0"/>
              <a:t> Y. Shi </a:t>
            </a:r>
            <a:r>
              <a:rPr lang="en-GB" sz="1200" i="1" dirty="0" smtClean="0"/>
              <a:t>et al.</a:t>
            </a:r>
            <a:r>
              <a:rPr lang="en-GB" sz="1200" dirty="0" smtClean="0"/>
              <a:t>, J. </a:t>
            </a:r>
            <a:r>
              <a:rPr lang="en-GB" sz="1200" dirty="0" err="1" smtClean="0"/>
              <a:t>Comput</a:t>
            </a:r>
            <a:r>
              <a:rPr lang="en-GB" sz="1200" dirty="0" smtClean="0"/>
              <a:t>. Chem., 2011, </a:t>
            </a:r>
            <a:r>
              <a:rPr lang="en-GB" sz="1200" b="1" dirty="0" smtClean="0"/>
              <a:t>32(5)</a:t>
            </a:r>
            <a:r>
              <a:rPr lang="en-GB" sz="1200" dirty="0" smtClean="0"/>
              <a:t>, 967-977</a:t>
            </a:r>
          </a:p>
          <a:p>
            <a:r>
              <a:rPr lang="en-GB" sz="1200" baseline="30000" dirty="0" smtClean="0"/>
              <a:t>2</a:t>
            </a:r>
            <a:r>
              <a:rPr lang="en-GB" sz="1200" dirty="0" smtClean="0"/>
              <a:t> R.T. Bradshaw &amp; J.W. Essex, J. Chem. Theory </a:t>
            </a:r>
            <a:r>
              <a:rPr lang="en-GB" sz="1200" dirty="0" err="1" smtClean="0"/>
              <a:t>Comput</a:t>
            </a:r>
            <a:r>
              <a:rPr lang="en-GB" sz="1200" dirty="0" smtClean="0"/>
              <a:t>., 2016, </a:t>
            </a:r>
            <a:r>
              <a:rPr lang="en-GB" sz="1200" b="1" dirty="0" smtClean="0"/>
              <a:t>12(8)</a:t>
            </a:r>
            <a:r>
              <a:rPr lang="en-GB" sz="1200" dirty="0" smtClean="0"/>
              <a:t>, 3871-3883</a:t>
            </a:r>
          </a:p>
          <a:p>
            <a:r>
              <a:rPr lang="en-GB" sz="1200" baseline="30000" dirty="0" smtClean="0"/>
              <a:t>3</a:t>
            </a:r>
            <a:r>
              <a:rPr lang="en-GB" sz="1200" dirty="0" smtClean="0"/>
              <a:t> N.A. Mohamed, R.T. Bradshaw &amp; J.W. Essex, J. </a:t>
            </a:r>
            <a:r>
              <a:rPr lang="en-GB" sz="1200" dirty="0" err="1" smtClean="0"/>
              <a:t>Comput</a:t>
            </a:r>
            <a:r>
              <a:rPr lang="en-GB" sz="1200" dirty="0" smtClean="0"/>
              <a:t>. Chem., 2016, </a:t>
            </a:r>
            <a:r>
              <a:rPr lang="en-GB" sz="1200" b="1" dirty="0" smtClean="0"/>
              <a:t>37(32)</a:t>
            </a:r>
            <a:r>
              <a:rPr lang="en-GB" sz="1200" dirty="0" smtClean="0"/>
              <a:t>, 2749-2758</a:t>
            </a:r>
          </a:p>
          <a:p>
            <a:r>
              <a:rPr lang="en-GB" sz="1200" baseline="30000" dirty="0" smtClean="0"/>
              <a:t>4</a:t>
            </a:r>
            <a:r>
              <a:rPr lang="en-GB" sz="1200" dirty="0" smtClean="0"/>
              <a:t> D. Jiao</a:t>
            </a:r>
            <a:r>
              <a:rPr lang="en-GB" sz="1200" i="1" dirty="0" smtClean="0"/>
              <a:t> et al.</a:t>
            </a:r>
            <a:r>
              <a:rPr lang="en-GB" sz="1200" dirty="0" smtClean="0"/>
              <a:t>, Proc. Nat. Acad. Sci. USA, 2008, </a:t>
            </a:r>
            <a:r>
              <a:rPr lang="en-GB" sz="1200" b="1" dirty="0" smtClean="0"/>
              <a:t>105(17)</a:t>
            </a:r>
            <a:r>
              <a:rPr lang="en-GB" sz="1200" dirty="0" smtClean="0"/>
              <a:t>, 6290-6295</a:t>
            </a:r>
            <a:endParaRPr lang="en-GB" sz="1200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362758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For other examples of AMOEBA free energy calculations, see e.g. refs. 1-4 below 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418176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  <a:r>
              <a:rPr lang="en-GB" dirty="0" smtClean="0"/>
              <a:t>) Other analyses with AMOEBA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" y="4853712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Tinker includes a range of analysis programs </a:t>
            </a:r>
            <a:r>
              <a:rPr lang="en-GB" b="1" u="sng" dirty="0" smtClean="0"/>
              <a:t>but</a:t>
            </a:r>
            <a:r>
              <a:rPr lang="en-GB" i="1" dirty="0" smtClean="0"/>
              <a:t> </a:t>
            </a:r>
            <a:r>
              <a:rPr lang="en-GB" dirty="0" smtClean="0"/>
              <a:t>the real power comes from alternative software packages (</a:t>
            </a:r>
            <a:r>
              <a:rPr lang="en-GB" dirty="0" err="1" smtClean="0"/>
              <a:t>MDTraj</a:t>
            </a:r>
            <a:r>
              <a:rPr lang="en-GB" dirty="0" smtClean="0"/>
              <a:t>, </a:t>
            </a:r>
            <a:r>
              <a:rPr lang="en-GB" dirty="0" err="1" smtClean="0"/>
              <a:t>Parmed</a:t>
            </a:r>
            <a:r>
              <a:rPr lang="en-GB" dirty="0" smtClean="0"/>
              <a:t>, </a:t>
            </a:r>
            <a:r>
              <a:rPr lang="en-GB" dirty="0" err="1" smtClean="0"/>
              <a:t>cpptraj</a:t>
            </a:r>
            <a:r>
              <a:rPr lang="en-GB" dirty="0" smtClean="0"/>
              <a:t>…)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49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4" grpId="0"/>
      <p:bldP spid="17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Exercise 3 round up:</a:t>
            </a:r>
            <a:endParaRPr lang="en-US" sz="45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52400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  <a:r>
              <a:rPr lang="en-GB" dirty="0" smtClean="0"/>
              <a:t>) Other AMOEBA applications </a:t>
            </a:r>
            <a:endParaRPr lang="en-GB" dirty="0"/>
          </a:p>
        </p:txBody>
      </p:sp>
      <p:pic>
        <p:nvPicPr>
          <p:cNvPr id="3" name="Picture 2" descr="GPU-machine-Op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46" y="2533989"/>
            <a:ext cx="4433454" cy="3319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27" y="2164657"/>
            <a:ext cx="333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GPUs are the way forward!</a:t>
            </a:r>
            <a:endParaRPr lang="en-GB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1" y="2678545"/>
            <a:ext cx="3606800" cy="301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As of Tinker 7, </a:t>
            </a:r>
            <a:r>
              <a:rPr lang="en-GB" sz="1600" dirty="0" smtClean="0">
                <a:solidFill>
                  <a:srgbClr val="008000"/>
                </a:solidFill>
                <a:latin typeface="Courier"/>
                <a:cs typeface="Courier"/>
              </a:rPr>
              <a:t>dynamic</a:t>
            </a:r>
            <a:r>
              <a:rPr lang="en-GB" dirty="0" smtClean="0"/>
              <a:t> can take advantage of GPU hardware using a Tinker-</a:t>
            </a:r>
            <a:r>
              <a:rPr lang="en-GB" dirty="0" err="1" smtClean="0"/>
              <a:t>OpenMM</a:t>
            </a:r>
            <a:r>
              <a:rPr lang="en-GB" dirty="0" smtClean="0"/>
              <a:t> plugin</a:t>
            </a:r>
          </a:p>
          <a:p>
            <a:pPr marL="285750" indent="-285750" algn="ctr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AMOEBA protein force field is also available in the standalone </a:t>
            </a:r>
            <a:r>
              <a:rPr lang="en-GB" dirty="0" err="1" smtClean="0"/>
              <a:t>OpenMM</a:t>
            </a:r>
            <a:r>
              <a:rPr lang="en-GB" dirty="0" smtClean="0"/>
              <a:t> package</a:t>
            </a:r>
          </a:p>
          <a:p>
            <a:pPr marL="285750" indent="-285750" algn="ctr">
              <a:spcAft>
                <a:spcPts val="600"/>
              </a:spcAft>
              <a:buFont typeface="Arial"/>
              <a:buChar char="•"/>
            </a:pPr>
            <a:r>
              <a:rPr lang="en-GB" dirty="0" smtClean="0"/>
              <a:t>GPU hardware can access between 5-20 ns/day of simulation on solvated protein systems (20-25k atoms)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60152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Current applications using </a:t>
            </a:r>
            <a:r>
              <a:rPr lang="en-GB" dirty="0" err="1" smtClean="0"/>
              <a:t>OpenMM</a:t>
            </a:r>
            <a:r>
              <a:rPr lang="en-GB" dirty="0" smtClean="0"/>
              <a:t> include electric field calculations…TBC!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639618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Any questions?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961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399" y="1371600"/>
            <a:ext cx="8088489" cy="1828800"/>
          </a:xfrm>
        </p:spPr>
        <p:txBody>
          <a:bodyPr anchor="b" anchorCtr="0">
            <a:normAutofit/>
          </a:bodyPr>
          <a:lstStyle/>
          <a:p>
            <a:r>
              <a:rPr lang="en-US" sz="3600" dirty="0" smtClean="0"/>
              <a:t>Research roundup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84980"/>
            <a:ext cx="8088488" cy="2014384"/>
          </a:xfrm>
        </p:spPr>
        <p:txBody>
          <a:bodyPr>
            <a:normAutofit/>
          </a:bodyPr>
          <a:lstStyle/>
          <a:p>
            <a:r>
              <a:rPr lang="en-US" sz="1800" dirty="0" smtClean="0">
                <a:cs typeface="Calibri"/>
              </a:rPr>
              <a:t>Prof. Jon Essex, University of Southampton</a:t>
            </a:r>
          </a:p>
        </p:txBody>
      </p:sp>
    </p:spTree>
    <p:extLst>
      <p:ext uri="{BB962C8B-B14F-4D97-AF65-F5344CB8AC3E}">
        <p14:creationId xmlns:p14="http://schemas.microsoft.com/office/powerpoint/2010/main" val="375690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Atomistic force fields</a:t>
            </a:r>
            <a:endParaRPr lang="en-US" sz="45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631754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And we still (sometimes) get things wrong…</a:t>
            </a:r>
            <a:endParaRPr lang="en-GB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7200" y="1665110"/>
            <a:ext cx="82296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mber ff94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144"/>
            <a:ext cx="4448665" cy="1869095"/>
          </a:xfrm>
          <a:prstGeom prst="rect">
            <a:avLst/>
          </a:prstGeom>
          <a:ln w="6350" cmpd="sng">
            <a:solidFill>
              <a:srgbClr val="000000"/>
            </a:solidFill>
          </a:ln>
        </p:spPr>
      </p:pic>
      <p:pic>
        <p:nvPicPr>
          <p:cNvPr id="16" name="Picture 15" descr="Amber ff99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6" y="1848554"/>
            <a:ext cx="3863144" cy="186909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 descr="Amber ff99SB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720" y="1854198"/>
            <a:ext cx="5432778" cy="18620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" name="Picture 17" descr="Amber ff99SB-ILDN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364" y="1847144"/>
            <a:ext cx="4605115" cy="18620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9" name="Picture 18" descr="Amber ff14SB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29" y="1855608"/>
            <a:ext cx="5451971" cy="186204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457200" y="1298223"/>
            <a:ext cx="85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1994</a:t>
            </a:r>
            <a:endParaRPr lang="en-GB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44044" y="1308478"/>
            <a:ext cx="85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1999</a:t>
            </a:r>
            <a:endParaRPr lang="en-GB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366913" y="1295778"/>
            <a:ext cx="85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2006</a:t>
            </a:r>
            <a:endParaRPr lang="en-GB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226757" y="1291164"/>
            <a:ext cx="85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2010</a:t>
            </a:r>
            <a:endParaRPr lang="en-GB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831667" y="1301041"/>
            <a:ext cx="85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2015</a:t>
            </a:r>
            <a:endParaRPr lang="en-GB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51079" y="380654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The underlying potential energy function hasn’t really changed:</a:t>
            </a:r>
            <a:endParaRPr lang="en-GB" b="1" dirty="0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741825"/>
              </p:ext>
            </p:extLst>
          </p:nvPr>
        </p:nvGraphicFramePr>
        <p:xfrm>
          <a:off x="51329" y="4381500"/>
          <a:ext cx="9024938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Equation" r:id="rId9" imgW="5562600" imgH="508000" progId="Equation.3">
                  <p:embed/>
                </p:oleObj>
              </mc:Choice>
              <mc:Fallback>
                <p:oleObj name="Equation" r:id="rId9" imgW="55626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329" y="4381500"/>
                        <a:ext cx="9024938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5079" y="5207000"/>
            <a:ext cx="86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>
                <a:solidFill>
                  <a:srgbClr val="0000FF"/>
                </a:solidFill>
              </a:rPr>
              <a:t>Bonds</a:t>
            </a:r>
            <a:endParaRPr lang="en-GB" sz="1600" b="1" i="1" dirty="0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98737" y="5207000"/>
            <a:ext cx="861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>
                <a:solidFill>
                  <a:srgbClr val="0000FF"/>
                </a:solidFill>
              </a:rPr>
              <a:t>Angles</a:t>
            </a:r>
            <a:endParaRPr lang="en-GB" sz="1600" b="1" i="1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67480" y="5177423"/>
            <a:ext cx="170791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>
                <a:solidFill>
                  <a:srgbClr val="0000FF"/>
                </a:solidFill>
              </a:rPr>
              <a:t>Torsions</a:t>
            </a:r>
          </a:p>
          <a:p>
            <a:pPr algn="ctr"/>
            <a:r>
              <a:rPr lang="en-GB" sz="1600" b="1" i="1" dirty="0" smtClean="0">
                <a:solidFill>
                  <a:srgbClr val="0000FF"/>
                </a:solidFill>
              </a:rPr>
              <a:t>(</a:t>
            </a:r>
            <a:r>
              <a:rPr lang="en-GB" sz="1600" b="1" i="1" dirty="0" err="1" smtClean="0">
                <a:solidFill>
                  <a:srgbClr val="0000FF"/>
                </a:solidFill>
              </a:rPr>
              <a:t>inc.</a:t>
            </a:r>
            <a:r>
              <a:rPr lang="en-GB" sz="1600" b="1" i="1" dirty="0" smtClean="0">
                <a:solidFill>
                  <a:srgbClr val="0000FF"/>
                </a:solidFill>
              </a:rPr>
              <a:t> </a:t>
            </a:r>
            <a:r>
              <a:rPr lang="en-GB" sz="1600" b="1" i="1" dirty="0" err="1" smtClean="0">
                <a:solidFill>
                  <a:srgbClr val="0000FF"/>
                </a:solidFill>
              </a:rPr>
              <a:t>impropers</a:t>
            </a:r>
            <a:r>
              <a:rPr lang="en-GB" sz="1600" b="1" i="1" dirty="0" smtClean="0">
                <a:solidFill>
                  <a:srgbClr val="0000FF"/>
                </a:solidFill>
              </a:rPr>
              <a:t>)</a:t>
            </a:r>
            <a:endParaRPr lang="en-GB" sz="1600" b="1" i="1" dirty="0">
              <a:solidFill>
                <a:srgbClr val="0000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8419361">
            <a:off x="6961391" y="5621008"/>
            <a:ext cx="1410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>
                <a:solidFill>
                  <a:srgbClr val="0000FF"/>
                </a:solidFill>
              </a:rPr>
              <a:t>van der Waals</a:t>
            </a:r>
            <a:endParaRPr lang="en-GB" sz="1600" b="1" i="1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8227419">
            <a:off x="7800186" y="5651793"/>
            <a:ext cx="1312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i="1" dirty="0" smtClean="0">
                <a:solidFill>
                  <a:srgbClr val="0000FF"/>
                </a:solidFill>
              </a:rPr>
              <a:t>Electrostatics</a:t>
            </a:r>
            <a:endParaRPr lang="en-GB" sz="16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2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5" grpId="0"/>
      <p:bldP spid="31" grpId="0"/>
      <p:bldP spid="33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Where can improvements lie?</a:t>
            </a:r>
            <a:endParaRPr lang="en-US" sz="45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158397"/>
            <a:ext cx="82860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There are 4 basic types of intermolecular interactions we’re interested in:</a:t>
            </a:r>
            <a:endParaRPr lang="en-GB" baseline="30000" dirty="0" smtClean="0"/>
          </a:p>
          <a:p>
            <a:pPr marL="285750" indent="-285750">
              <a:buFont typeface="Arial"/>
              <a:buChar char="•"/>
            </a:pPr>
            <a:r>
              <a:rPr lang="en-GB" b="1" dirty="0" smtClean="0"/>
              <a:t>Electrostatics</a:t>
            </a:r>
          </a:p>
          <a:p>
            <a:pPr marL="285750" indent="-285750">
              <a:buFont typeface="Arial"/>
              <a:buChar char="•"/>
            </a:pPr>
            <a:r>
              <a:rPr lang="en-GB" b="1" dirty="0" smtClean="0"/>
              <a:t>Induction</a:t>
            </a:r>
          </a:p>
          <a:p>
            <a:pPr marL="285750" indent="-285750">
              <a:buFont typeface="Arial"/>
              <a:buChar char="•"/>
            </a:pPr>
            <a:r>
              <a:rPr lang="en-GB" b="1" dirty="0" smtClean="0"/>
              <a:t>Dispersion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b="1" dirty="0" smtClean="0"/>
              <a:t>Exchange-repulsion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There’s a multitude of ways of representing each of these!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7500" y="3008888"/>
            <a:ext cx="852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For biomolecular simulations, focus has been on improving electrostatics,</a:t>
            </a:r>
          </a:p>
          <a:p>
            <a:pPr algn="ctr"/>
            <a:r>
              <a:rPr lang="en-GB" dirty="0" smtClean="0"/>
              <a:t> particularly induction, through polarisable force fields:</a:t>
            </a:r>
            <a:endParaRPr lang="en-GB" dirty="0"/>
          </a:p>
        </p:txBody>
      </p:sp>
      <p:grpSp>
        <p:nvGrpSpPr>
          <p:cNvPr id="47" name="Group 46"/>
          <p:cNvGrpSpPr/>
          <p:nvPr/>
        </p:nvGrpSpPr>
        <p:grpSpPr>
          <a:xfrm>
            <a:off x="34635" y="3751328"/>
            <a:ext cx="9088791" cy="2572880"/>
            <a:chOff x="47546" y="2169595"/>
            <a:chExt cx="9088791" cy="2572880"/>
          </a:xfrm>
        </p:grpSpPr>
        <p:pic>
          <p:nvPicPr>
            <p:cNvPr id="48" name="Picture 47" descr="Mannitol polarisation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154" b="19573"/>
            <a:stretch/>
          </p:blipFill>
          <p:spPr>
            <a:xfrm>
              <a:off x="47546" y="2169595"/>
              <a:ext cx="2674872" cy="19765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9" name="TextBox 48"/>
            <p:cNvSpPr txBox="1"/>
            <p:nvPr/>
          </p:nvSpPr>
          <p:spPr>
            <a:xfrm>
              <a:off x="47546" y="4219255"/>
              <a:ext cx="267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/>
                <a:t>Polarisation</a:t>
              </a:r>
              <a:r>
                <a:rPr lang="en-US" sz="1400" dirty="0" smtClean="0"/>
                <a:t> of electron density in solvated </a:t>
              </a:r>
              <a:r>
                <a:rPr lang="en-US" sz="1400" dirty="0" err="1" smtClean="0"/>
                <a:t>Mannitol</a:t>
              </a:r>
              <a:endParaRPr lang="en-US" sz="1400" dirty="0"/>
            </a:p>
          </p:txBody>
        </p:sp>
        <p:pic>
          <p:nvPicPr>
            <p:cNvPr id="50" name="Picture 49" descr="1BRS_APBS_surface.t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007" y="2169595"/>
              <a:ext cx="3045525" cy="197651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51" name="TextBox 50"/>
            <p:cNvSpPr txBox="1"/>
            <p:nvPr/>
          </p:nvSpPr>
          <p:spPr>
            <a:xfrm>
              <a:off x="2804352" y="4219255"/>
              <a:ext cx="3045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Protein-protein interface of </a:t>
              </a:r>
            </a:p>
            <a:p>
              <a:pPr algn="ctr"/>
              <a:r>
                <a:rPr lang="en-US" sz="1400" dirty="0" err="1" smtClean="0"/>
                <a:t>Barnase</a:t>
              </a:r>
              <a:r>
                <a:rPr lang="en-US" sz="1400" dirty="0" smtClean="0"/>
                <a:t>/</a:t>
              </a:r>
              <a:r>
                <a:rPr lang="en-US" sz="1400" dirty="0" err="1" smtClean="0"/>
                <a:t>Barstar</a:t>
              </a:r>
              <a:endParaRPr lang="en-US" sz="1400" dirty="0"/>
            </a:p>
          </p:txBody>
        </p:sp>
        <p:pic>
          <p:nvPicPr>
            <p:cNvPr id="52" name="Picture 51" descr="HIV_Protease_1EB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78" y="2169595"/>
              <a:ext cx="3192659" cy="1976516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53" name="TextBox 52"/>
            <p:cNvSpPr txBox="1"/>
            <p:nvPr/>
          </p:nvSpPr>
          <p:spPr>
            <a:xfrm>
              <a:off x="5943677" y="4293863"/>
              <a:ext cx="31926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HIV-1 protease active site</a:t>
              </a:r>
              <a:endParaRPr lang="en-US" sz="14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-20575" y="6211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Fixed-charge force fields take account of </a:t>
            </a:r>
            <a:r>
              <a:rPr lang="en-US" dirty="0" err="1" smtClean="0"/>
              <a:t>polarisation</a:t>
            </a:r>
            <a:r>
              <a:rPr lang="en-US" dirty="0" smtClean="0"/>
              <a:t> </a:t>
            </a:r>
            <a:r>
              <a:rPr lang="en-US" i="1" dirty="0" smtClean="0"/>
              <a:t>implicitly</a:t>
            </a:r>
            <a:r>
              <a:rPr lang="en-US" dirty="0" smtClean="0"/>
              <a:t>,</a:t>
            </a:r>
          </a:p>
          <a:p>
            <a:pPr algn="ctr"/>
            <a:r>
              <a:rPr lang="en-US" dirty="0" smtClean="0"/>
              <a:t>but this does not allow for the effects of changes in </a:t>
            </a:r>
            <a:r>
              <a:rPr lang="en-US" i="1" dirty="0" smtClean="0"/>
              <a:t>environment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9181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Where can improvements lie?</a:t>
            </a:r>
            <a:endParaRPr lang="en-US" sz="4500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1158397"/>
            <a:ext cx="828604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 smtClean="0"/>
              <a:t>There are 4 basic types of intermolecular interactions we’re interested in:</a:t>
            </a:r>
            <a:endParaRPr lang="en-GB" baseline="30000" dirty="0" smtClean="0"/>
          </a:p>
          <a:p>
            <a:pPr marL="285750" indent="-285750">
              <a:buFont typeface="Arial"/>
              <a:buChar char="•"/>
            </a:pPr>
            <a:r>
              <a:rPr lang="en-GB" b="1" dirty="0" smtClean="0"/>
              <a:t>Electrostatics</a:t>
            </a:r>
          </a:p>
          <a:p>
            <a:pPr marL="285750" indent="-285750">
              <a:buFont typeface="Arial"/>
              <a:buChar char="•"/>
            </a:pPr>
            <a:r>
              <a:rPr lang="en-GB" b="1" dirty="0" smtClean="0"/>
              <a:t>Induction</a:t>
            </a:r>
          </a:p>
          <a:p>
            <a:pPr marL="285750" indent="-285750">
              <a:buFont typeface="Arial"/>
              <a:buChar char="•"/>
            </a:pPr>
            <a:r>
              <a:rPr lang="en-GB" b="1" dirty="0" smtClean="0"/>
              <a:t>Dispersion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GB" b="1" dirty="0" smtClean="0"/>
              <a:t>Exchange-repulsion</a:t>
            </a:r>
          </a:p>
          <a:p>
            <a:pPr>
              <a:spcAft>
                <a:spcPts val="600"/>
              </a:spcAft>
            </a:pPr>
            <a:r>
              <a:rPr lang="en-GB" dirty="0" smtClean="0"/>
              <a:t>There’s a multitude of ways of representing each of these!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317500" y="3008888"/>
            <a:ext cx="852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For biomolecular simulations, focus has been on improving electrostatics,</a:t>
            </a:r>
          </a:p>
          <a:p>
            <a:pPr algn="ctr"/>
            <a:r>
              <a:rPr lang="en-GB" dirty="0" smtClean="0"/>
              <a:t> particularly induction, through polarisable force fields:</a:t>
            </a:r>
            <a:endParaRPr lang="en-GB" dirty="0"/>
          </a:p>
        </p:txBody>
      </p:sp>
      <p:grpSp>
        <p:nvGrpSpPr>
          <p:cNvPr id="14" name="Group 13"/>
          <p:cNvGrpSpPr/>
          <p:nvPr/>
        </p:nvGrpSpPr>
        <p:grpSpPr>
          <a:xfrm>
            <a:off x="317500" y="4343985"/>
            <a:ext cx="2362200" cy="1724320"/>
            <a:chOff x="317500" y="4540250"/>
            <a:chExt cx="2362200" cy="1724320"/>
          </a:xfrm>
        </p:grpSpPr>
        <p:sp>
          <p:nvSpPr>
            <p:cNvPr id="15" name="Rectangle 14"/>
            <p:cNvSpPr/>
            <p:nvPr/>
          </p:nvSpPr>
          <p:spPr>
            <a:xfrm>
              <a:off x="317500" y="5464470"/>
              <a:ext cx="2362200" cy="800100"/>
            </a:xfrm>
            <a:prstGeom prst="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193800" y="4540250"/>
              <a:ext cx="584200" cy="58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q</a:t>
              </a:r>
              <a:endParaRPr lang="en-GB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193800" y="5585120"/>
              <a:ext cx="584200" cy="58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/>
                <a:t>q</a:t>
              </a:r>
              <a:r>
                <a:rPr lang="en-GB" b="1" dirty="0" smtClean="0"/>
                <a:t>’</a:t>
              </a:r>
              <a:endParaRPr lang="en-GB" b="1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17500" y="387906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 smtClean="0"/>
              <a:t>Fluctuating charge model</a:t>
            </a:r>
            <a:endParaRPr lang="en-GB" sz="16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3327400" y="387906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 err="1" smtClean="0"/>
              <a:t>Drude</a:t>
            </a:r>
            <a:r>
              <a:rPr lang="en-GB" sz="1600" i="1" dirty="0" smtClean="0"/>
              <a:t> oscillator model</a:t>
            </a:r>
            <a:endParaRPr lang="en-GB" sz="1600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4279900" y="4640774"/>
            <a:ext cx="676555" cy="1405011"/>
            <a:chOff x="4279900" y="4837039"/>
            <a:chExt cx="676555" cy="1405011"/>
          </a:xfrm>
        </p:grpSpPr>
        <p:sp>
          <p:nvSpPr>
            <p:cNvPr id="22" name="Oval 21"/>
            <p:cNvSpPr/>
            <p:nvPr/>
          </p:nvSpPr>
          <p:spPr>
            <a:xfrm>
              <a:off x="4279900" y="5657850"/>
              <a:ext cx="584200" cy="58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q</a:t>
              </a:r>
              <a:endParaRPr lang="en-GB" b="1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356097" y="5133758"/>
              <a:ext cx="431803" cy="577197"/>
              <a:chOff x="4356097" y="5029853"/>
              <a:chExt cx="431803" cy="577197"/>
            </a:xfrm>
          </p:grpSpPr>
          <p:sp>
            <p:nvSpPr>
              <p:cNvPr id="26" name="Arc 25"/>
              <p:cNvSpPr/>
              <p:nvPr/>
            </p:nvSpPr>
            <p:spPr>
              <a:xfrm rot="10800000">
                <a:off x="4356100" y="5500891"/>
                <a:ext cx="431800" cy="106159"/>
              </a:xfrm>
              <a:prstGeom prst="arc">
                <a:avLst>
                  <a:gd name="adj1" fmla="val 10098895"/>
                  <a:gd name="adj2" fmla="val 16452592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Arc 26"/>
              <p:cNvSpPr/>
              <p:nvPr/>
            </p:nvSpPr>
            <p:spPr>
              <a:xfrm rot="10800000">
                <a:off x="4356100" y="5320323"/>
                <a:ext cx="431800" cy="106159"/>
              </a:xfrm>
              <a:prstGeom prst="arc">
                <a:avLst>
                  <a:gd name="adj1" fmla="val 10167432"/>
                  <a:gd name="adj2" fmla="val 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Arc 27"/>
              <p:cNvSpPr/>
              <p:nvPr/>
            </p:nvSpPr>
            <p:spPr>
              <a:xfrm rot="10800000">
                <a:off x="4356100" y="5407432"/>
                <a:ext cx="431800" cy="106159"/>
              </a:xfrm>
              <a:prstGeom prst="arc">
                <a:avLst>
                  <a:gd name="adj1" fmla="val 10234198"/>
                  <a:gd name="adj2" fmla="val 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Arc 28"/>
              <p:cNvSpPr/>
              <p:nvPr/>
            </p:nvSpPr>
            <p:spPr>
              <a:xfrm rot="10800000">
                <a:off x="4356098" y="5218236"/>
                <a:ext cx="431800" cy="106159"/>
              </a:xfrm>
              <a:prstGeom prst="arc">
                <a:avLst>
                  <a:gd name="adj1" fmla="val 10258670"/>
                  <a:gd name="adj2" fmla="val 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Arc 29"/>
              <p:cNvSpPr/>
              <p:nvPr/>
            </p:nvSpPr>
            <p:spPr>
              <a:xfrm rot="10800000">
                <a:off x="4356098" y="5124450"/>
                <a:ext cx="431800" cy="106159"/>
              </a:xfrm>
              <a:prstGeom prst="arc">
                <a:avLst>
                  <a:gd name="adj1" fmla="val 10245112"/>
                  <a:gd name="adj2" fmla="val 0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Arc 30"/>
              <p:cNvSpPr/>
              <p:nvPr/>
            </p:nvSpPr>
            <p:spPr>
              <a:xfrm rot="10800000">
                <a:off x="4356097" y="5029853"/>
                <a:ext cx="431800" cy="106159"/>
              </a:xfrm>
              <a:prstGeom prst="arc">
                <a:avLst>
                  <a:gd name="adj1" fmla="val 5840366"/>
                  <a:gd name="adj2" fmla="val 21520162"/>
                </a:avLst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4425369" y="4848584"/>
              <a:ext cx="296719" cy="296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48455" y="4837039"/>
              <a:ext cx="5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bg1"/>
                  </a:solidFill>
                </a:rPr>
                <a:t>q’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44388" y="4763852"/>
            <a:ext cx="711704" cy="1281933"/>
            <a:chOff x="7144388" y="4960117"/>
            <a:chExt cx="711704" cy="128193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7144388" y="5448603"/>
              <a:ext cx="711704" cy="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311847" y="4960117"/>
              <a:ext cx="3767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μ</a:t>
              </a:r>
              <a:endParaRPr lang="en-US" sz="2400" b="1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7179596" y="5657850"/>
              <a:ext cx="584200" cy="584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/>
                <a:t>q</a:t>
              </a:r>
              <a:endParaRPr lang="en-GB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324600" y="3879066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 smtClean="0"/>
              <a:t>Induced dipole model</a:t>
            </a:r>
            <a:endParaRPr lang="en-GB" sz="1600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317500" y="6105828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e.g. [old] CHARMM </a:t>
            </a:r>
            <a:r>
              <a:rPr lang="en-GB" sz="1200" dirty="0" err="1" smtClean="0"/>
              <a:t>FlucQ</a:t>
            </a:r>
            <a:r>
              <a:rPr lang="en-GB" sz="1200" dirty="0" smtClean="0"/>
              <a:t> </a:t>
            </a:r>
            <a:r>
              <a:rPr lang="en-GB" sz="1200" dirty="0" err="1" smtClean="0"/>
              <a:t>ff</a:t>
            </a:r>
            <a:endParaRPr lang="en-GB" sz="1200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3327400" y="6119728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e.g. CHARMM </a:t>
            </a:r>
            <a:r>
              <a:rPr lang="en-GB" sz="1200" dirty="0" err="1" smtClean="0"/>
              <a:t>Drude</a:t>
            </a:r>
            <a:r>
              <a:rPr lang="en-GB" sz="1200" dirty="0" smtClean="0"/>
              <a:t> </a:t>
            </a:r>
            <a:r>
              <a:rPr lang="en-GB" sz="1200" dirty="0" err="1" smtClean="0"/>
              <a:t>ff</a:t>
            </a:r>
            <a:endParaRPr lang="en-GB" sz="12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6324600" y="6105828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e.g. AMOEBA</a:t>
            </a:r>
          </a:p>
        </p:txBody>
      </p:sp>
    </p:spTree>
    <p:extLst>
      <p:ext uri="{BB962C8B-B14F-4D97-AF65-F5344CB8AC3E}">
        <p14:creationId xmlns:p14="http://schemas.microsoft.com/office/powerpoint/2010/main" val="305596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998434"/>
              </p:ext>
            </p:extLst>
          </p:nvPr>
        </p:nvGraphicFramePr>
        <p:xfrm>
          <a:off x="726072" y="1867652"/>
          <a:ext cx="7681782" cy="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Equation" r:id="rId3" imgW="3454400" imgH="254000" progId="Equation.3">
                  <p:embed/>
                </p:oleObj>
              </mc:Choice>
              <mc:Fallback>
                <p:oleObj name="Equation" r:id="rId3" imgW="3454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072" y="1867652"/>
                        <a:ext cx="7681782" cy="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60947" y="3325700"/>
            <a:ext cx="35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Harmonic term + additional </a:t>
            </a:r>
            <a:r>
              <a:rPr lang="en-US" dirty="0" err="1" smtClean="0"/>
              <a:t>anharmonic</a:t>
            </a:r>
            <a:r>
              <a:rPr lang="en-US" dirty="0" smtClean="0"/>
              <a:t> corrections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3368" y="1867652"/>
            <a:ext cx="1711158" cy="56540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18" idx="0"/>
          </p:cNvCxnSpPr>
          <p:nvPr/>
        </p:nvCxnSpPr>
        <p:spPr>
          <a:xfrm flipH="1" flipV="1">
            <a:off x="2125579" y="2553368"/>
            <a:ext cx="13368" cy="772332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The AMOEBA model</a:t>
            </a:r>
            <a:endParaRPr lang="en-US" sz="45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AMOEBA = </a:t>
            </a:r>
            <a:r>
              <a:rPr lang="en-US" u="sng" dirty="0" smtClean="0"/>
              <a:t>A</a:t>
            </a:r>
            <a:r>
              <a:rPr lang="en-US" dirty="0" smtClean="0"/>
              <a:t>tomic </a:t>
            </a:r>
            <a:r>
              <a:rPr lang="en-US" u="sng" dirty="0" err="1" smtClean="0"/>
              <a:t>M</a:t>
            </a:r>
            <a:r>
              <a:rPr lang="en-US" dirty="0" err="1" smtClean="0"/>
              <a:t>ultipole</a:t>
            </a:r>
            <a:r>
              <a:rPr lang="en-US" dirty="0" smtClean="0"/>
              <a:t> </a:t>
            </a:r>
            <a:r>
              <a:rPr lang="en-US" u="sng" dirty="0" err="1" smtClean="0"/>
              <a:t>O</a:t>
            </a:r>
            <a:r>
              <a:rPr lang="en-US" dirty="0" err="1" smtClean="0"/>
              <a:t>ptimised</a:t>
            </a:r>
            <a:r>
              <a:rPr lang="en-US" dirty="0" smtClean="0"/>
              <a:t> </a:t>
            </a:r>
            <a:r>
              <a:rPr lang="en-US" u="sng" dirty="0" smtClean="0"/>
              <a:t>E</a:t>
            </a:r>
            <a:r>
              <a:rPr lang="en-US" dirty="0" smtClean="0"/>
              <a:t>nergetics for </a:t>
            </a:r>
            <a:r>
              <a:rPr lang="en-US" u="sng" dirty="0" smtClean="0"/>
              <a:t>B</a:t>
            </a:r>
            <a:r>
              <a:rPr lang="en-US" dirty="0" smtClean="0"/>
              <a:t>iomolecular </a:t>
            </a:r>
            <a:r>
              <a:rPr lang="en-US" u="sng" dirty="0" smtClean="0"/>
              <a:t>A</a:t>
            </a:r>
            <a:r>
              <a:rPr lang="en-US" dirty="0" smtClean="0"/>
              <a:t>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72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321876"/>
              </p:ext>
            </p:extLst>
          </p:nvPr>
        </p:nvGraphicFramePr>
        <p:xfrm>
          <a:off x="726072" y="1867652"/>
          <a:ext cx="7681782" cy="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8" name="Equation" r:id="rId3" imgW="3454400" imgH="254000" progId="Equation.3">
                  <p:embed/>
                </p:oleObj>
              </mc:Choice>
              <mc:Fallback>
                <p:oleObj name="Equation" r:id="rId3" imgW="3454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072" y="1867652"/>
                        <a:ext cx="7681782" cy="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550735" y="3325700"/>
            <a:ext cx="387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Urey-Bradley or stretch-bend terms for coupled bond-angle motion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95052" y="1867652"/>
            <a:ext cx="574817" cy="56540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475789" y="2553368"/>
            <a:ext cx="13368" cy="772332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791796"/>
              </p:ext>
            </p:extLst>
          </p:nvPr>
        </p:nvGraphicFramePr>
        <p:xfrm>
          <a:off x="1893719" y="4056502"/>
          <a:ext cx="31908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Equation" r:id="rId5" imgW="1435100" imgH="215900" progId="Equation.3">
                  <p:embed/>
                </p:oleObj>
              </mc:Choice>
              <mc:Fallback>
                <p:oleObj name="Equation" r:id="rId5" imgW="1435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93719" y="4056502"/>
                        <a:ext cx="3190875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The AMOEBA model</a:t>
            </a:r>
            <a:endParaRPr lang="en-US" sz="45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AMOEBA = </a:t>
            </a:r>
            <a:r>
              <a:rPr lang="en-US" u="sng" dirty="0" smtClean="0"/>
              <a:t>A</a:t>
            </a:r>
            <a:r>
              <a:rPr lang="en-US" dirty="0" smtClean="0"/>
              <a:t>tomic </a:t>
            </a:r>
            <a:r>
              <a:rPr lang="en-US" u="sng" dirty="0" err="1" smtClean="0"/>
              <a:t>M</a:t>
            </a:r>
            <a:r>
              <a:rPr lang="en-US" dirty="0" err="1" smtClean="0"/>
              <a:t>ultipole</a:t>
            </a:r>
            <a:r>
              <a:rPr lang="en-US" dirty="0" smtClean="0"/>
              <a:t> </a:t>
            </a:r>
            <a:r>
              <a:rPr lang="en-US" u="sng" dirty="0" err="1" smtClean="0"/>
              <a:t>O</a:t>
            </a:r>
            <a:r>
              <a:rPr lang="en-US" dirty="0" err="1" smtClean="0"/>
              <a:t>ptimised</a:t>
            </a:r>
            <a:r>
              <a:rPr lang="en-US" dirty="0" smtClean="0"/>
              <a:t> </a:t>
            </a:r>
            <a:r>
              <a:rPr lang="en-US" u="sng" dirty="0" smtClean="0"/>
              <a:t>E</a:t>
            </a:r>
            <a:r>
              <a:rPr lang="en-US" dirty="0" smtClean="0"/>
              <a:t>nergetics for </a:t>
            </a:r>
            <a:r>
              <a:rPr lang="en-US" u="sng" dirty="0" smtClean="0"/>
              <a:t>B</a:t>
            </a:r>
            <a:r>
              <a:rPr lang="en-US" dirty="0" smtClean="0"/>
              <a:t>iomolecular </a:t>
            </a:r>
            <a:r>
              <a:rPr lang="en-US" u="sng" dirty="0" smtClean="0"/>
              <a:t>A</a:t>
            </a:r>
            <a:r>
              <a:rPr lang="en-US" dirty="0" smtClean="0"/>
              <a:t>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4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643266"/>
              </p:ext>
            </p:extLst>
          </p:nvPr>
        </p:nvGraphicFramePr>
        <p:xfrm>
          <a:off x="726072" y="1867652"/>
          <a:ext cx="7681782" cy="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name="Equation" r:id="rId3" imgW="3454400" imgH="254000" progId="Equation.3">
                  <p:embed/>
                </p:oleObj>
              </mc:Choice>
              <mc:Fallback>
                <p:oleObj name="Equation" r:id="rId3" imgW="3454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072" y="1867652"/>
                        <a:ext cx="7681782" cy="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887577" y="3325700"/>
            <a:ext cx="3876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Dihedral, out-of-plane, pi-torsion &amp; torsion-torsion terms for coupled rotations &amp; puckering in rings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43660" y="1867652"/>
            <a:ext cx="1737919" cy="56540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12631" y="2553368"/>
            <a:ext cx="13368" cy="772332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The AMOEBA model</a:t>
            </a:r>
            <a:endParaRPr lang="en-US" sz="45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212479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AMOEBA = </a:t>
            </a:r>
            <a:r>
              <a:rPr lang="en-US" u="sng" dirty="0" smtClean="0"/>
              <a:t>A</a:t>
            </a:r>
            <a:r>
              <a:rPr lang="en-US" dirty="0" smtClean="0"/>
              <a:t>tomic </a:t>
            </a:r>
            <a:r>
              <a:rPr lang="en-US" u="sng" dirty="0" err="1" smtClean="0"/>
              <a:t>M</a:t>
            </a:r>
            <a:r>
              <a:rPr lang="en-US" dirty="0" err="1" smtClean="0"/>
              <a:t>ultipole</a:t>
            </a:r>
            <a:r>
              <a:rPr lang="en-US" dirty="0" smtClean="0"/>
              <a:t> </a:t>
            </a:r>
            <a:r>
              <a:rPr lang="en-US" u="sng" dirty="0" err="1" smtClean="0"/>
              <a:t>O</a:t>
            </a:r>
            <a:r>
              <a:rPr lang="en-US" dirty="0" err="1" smtClean="0"/>
              <a:t>ptimised</a:t>
            </a:r>
            <a:r>
              <a:rPr lang="en-US" dirty="0" smtClean="0"/>
              <a:t> </a:t>
            </a:r>
            <a:r>
              <a:rPr lang="en-US" u="sng" dirty="0" smtClean="0"/>
              <a:t>E</a:t>
            </a:r>
            <a:r>
              <a:rPr lang="en-US" dirty="0" smtClean="0"/>
              <a:t>nergetics for </a:t>
            </a:r>
            <a:r>
              <a:rPr lang="en-US" u="sng" dirty="0" smtClean="0"/>
              <a:t>B</a:t>
            </a:r>
            <a:r>
              <a:rPr lang="en-US" dirty="0" smtClean="0"/>
              <a:t>iomolecular </a:t>
            </a:r>
            <a:r>
              <a:rPr lang="en-US" u="sng" dirty="0" smtClean="0"/>
              <a:t>A</a:t>
            </a:r>
            <a:r>
              <a:rPr lang="en-US" dirty="0" smtClean="0"/>
              <a:t>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8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TB_pres_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RTB_pres_theme.thmx</Template>
  <TotalTime>14833</TotalTime>
  <Words>2305</Words>
  <Application>Microsoft Macintosh PowerPoint</Application>
  <PresentationFormat>On-screen Show (4:3)</PresentationFormat>
  <Paragraphs>320</Paragraphs>
  <Slides>35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RTB_pres_theme</vt:lpstr>
      <vt:lpstr>Equation</vt:lpstr>
      <vt:lpstr>Biomolecular simulations with AMOEBA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 Getting started with Tinker</vt:lpstr>
      <vt:lpstr>PowerPoint Presentation</vt:lpstr>
      <vt:lpstr>PowerPoint Presentation</vt:lpstr>
      <vt:lpstr>PowerPoint Presentation</vt:lpstr>
      <vt:lpstr>Exercise 2 What if I have a ligand?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3 Free energy calculation &amp;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roundup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Bradshaw</dc:creator>
  <cp:lastModifiedBy>Richard Bradshaw</cp:lastModifiedBy>
  <cp:revision>629</cp:revision>
  <dcterms:created xsi:type="dcterms:W3CDTF">2014-07-24T08:41:14Z</dcterms:created>
  <dcterms:modified xsi:type="dcterms:W3CDTF">2016-12-11T09:55:42Z</dcterms:modified>
</cp:coreProperties>
</file>